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9.xml" ContentType="application/vnd.openxmlformats-officedocument.presentationml.comments+xml"/>
  <Override PartName="/ppt/notesSlides/notesSlide12.xml" ContentType="application/vnd.openxmlformats-officedocument.presentationml.notesSlide+xml"/>
  <Override PartName="/ppt/comments/comment10.xml" ContentType="application/vnd.openxmlformats-officedocument.presentationml.comments+xml"/>
  <Override PartName="/ppt/notesSlides/notesSlide13.xml" ContentType="application/vnd.openxmlformats-officedocument.presentationml.notesSlide+xml"/>
  <Override PartName="/ppt/comments/comment11.xml" ContentType="application/vnd.openxmlformats-officedocument.presentationml.comments+xml"/>
  <Override PartName="/ppt/notesSlides/notesSlide14.xml" ContentType="application/vnd.openxmlformats-officedocument.presentationml.notesSlide+xml"/>
  <Override PartName="/ppt/comments/comment12.xml" ContentType="application/vnd.openxmlformats-officedocument.presentationml.comments+xml"/>
  <Override PartName="/ppt/notesSlides/notesSlide15.xml" ContentType="application/vnd.openxmlformats-officedocument.presentationml.notesSlide+xml"/>
  <Override PartName="/ppt/comments/comment13.xml" ContentType="application/vnd.openxmlformats-officedocument.presentationml.comments+xml"/>
  <Override PartName="/ppt/notesSlides/notesSlide16.xml" ContentType="application/vnd.openxmlformats-officedocument.presentationml.notesSlide+xml"/>
  <Override PartName="/ppt/comments/comment14.xml" ContentType="application/vnd.openxmlformats-officedocument.presentationml.comments+xml"/>
  <Override PartName="/ppt/notesSlides/notesSlide17.xml" ContentType="application/vnd.openxmlformats-officedocument.presentationml.notesSlide+xml"/>
  <Override PartName="/ppt/comments/comment15.xml" ContentType="application/vnd.openxmlformats-officedocument.presentationml.comments+xml"/>
  <Override PartName="/ppt/notesSlides/notesSlide18.xml" ContentType="application/vnd.openxmlformats-officedocument.presentationml.notesSlide+xml"/>
  <Override PartName="/ppt/comments/comment16.xml" ContentType="application/vnd.openxmlformats-officedocument.presentationml.comments+xml"/>
  <Override PartName="/ppt/notesSlides/notesSlide19.xml" ContentType="application/vnd.openxmlformats-officedocument.presentationml.notesSlide+xml"/>
  <Override PartName="/ppt/comments/comment17.xml" ContentType="application/vnd.openxmlformats-officedocument.presentationml.comments+xml"/>
  <Override PartName="/ppt/notesSlides/notesSlide20.xml" ContentType="application/vnd.openxmlformats-officedocument.presentationml.notesSlide+xml"/>
  <Override PartName="/ppt/comments/comment18.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9.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0.xml" ContentType="application/vnd.openxmlformats-officedocument.presentationml.comments+xml"/>
  <Override PartName="/ppt/notesSlides/notesSlide26.xml" ContentType="application/vnd.openxmlformats-officedocument.presentationml.notesSlide+xml"/>
  <Override PartName="/ppt/comments/comment21.xml" ContentType="application/vnd.openxmlformats-officedocument.presentationml.comments+xml"/>
  <Override PartName="/ppt/notesSlides/notesSlide27.xml" ContentType="application/vnd.openxmlformats-officedocument.presentationml.notesSlide+xml"/>
  <Override PartName="/ppt/comments/comment2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3.xml" ContentType="application/vnd.openxmlformats-officedocument.presentationml.comments+xml"/>
  <Override PartName="/ppt/notesSlides/notesSlide30.xml" ContentType="application/vnd.openxmlformats-officedocument.presentationml.notesSlide+xml"/>
  <Override PartName="/ppt/comments/comment24.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25.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6.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27.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28.xml" ContentType="application/vnd.openxmlformats-officedocument.presentationml.comments+xml"/>
  <Override PartName="/ppt/notesSlides/notesSlide43.xml" ContentType="application/vnd.openxmlformats-officedocument.presentationml.notesSlide+xml"/>
  <Override PartName="/ppt/comments/comment29.xml" ContentType="application/vnd.openxmlformats-officedocument.presentationml.comments+xml"/>
  <Override PartName="/ppt/notesSlides/notesSlide44.xml" ContentType="application/vnd.openxmlformats-officedocument.presentationml.notesSlide+xml"/>
  <Override PartName="/ppt/comments/comment30.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31.xml" ContentType="application/vnd.openxmlformats-officedocument.presentationml.comments+xml"/>
  <Override PartName="/ppt/notesSlides/notesSlide47.xml" ContentType="application/vnd.openxmlformats-officedocument.presentationml.notesSlide+xml"/>
  <Override PartName="/ppt/comments/comment32.xml" ContentType="application/vnd.openxmlformats-officedocument.presentationml.comments+xml"/>
  <Override PartName="/ppt/notesSlides/notesSlide48.xml" ContentType="application/vnd.openxmlformats-officedocument.presentationml.notesSlide+xml"/>
  <Override PartName="/ppt/comments/comment33.xml" ContentType="application/vnd.openxmlformats-officedocument.presentationml.comments+xml"/>
  <Override PartName="/ppt/notesSlides/notesSlide49.xml" ContentType="application/vnd.openxmlformats-officedocument.presentationml.notesSlide+xml"/>
  <Override PartName="/ppt/comments/comment34.xml" ContentType="application/vnd.openxmlformats-officedocument.presentationml.comment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Quattrocento Sans" panose="020B0502050000020003" pitchFamily="34" charset="0"/>
      <p:regular r:id="rId57"/>
      <p:bold r:id="rId58"/>
      <p:italic r:id="rId59"/>
      <p:boldItalic r:id="rId60"/>
    </p:embeddedFont>
    <p:embeddedFont>
      <p:font typeface="Ultra" panose="02060505000000020004" pitchFamily="18" charset="0"/>
      <p:regular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Yamin-Garone" initials="" lastIdx="57" clrIdx="0"/>
  <p:cmAuthor id="1" name="Michele Zirkle Marcum" initial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143" d="100"/>
          <a:sy n="143" d="100"/>
        </p:scale>
        <p:origin x="7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13T02:11:20.103" idx="1">
    <p:pos x="6000" y="100"/>
    <p:text>Thanks for checking it so quickly! So Is this good to go? Does Tara weigh in now?</p:text>
  </p:cm>
  <p:cm authorId="0" dt="2017-08-13T03:40:28.013" idx="1">
    <p:pos x="6000" y="0"/>
    <p:text>Love the elephant!</p:text>
  </p:cm>
  <p:cm authorId="1" dt="2017-08-13T03:40:28.013" idx="2">
    <p:pos x="6000" y="200"/>
    <p:text>did you see all 51 slides?</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7-08-14T03:14:24.800" idx="16">
    <p:pos x="6000" y="0"/>
    <p:text>How about Do you long to feel his arms around you? Do you crave him staring into your eyes and really listenting to you?</p:text>
  </p:cm>
  <p:cm authorId="1" dt="2017-08-14T03:14:24.800" idx="3">
    <p:pos x="6000" y="100"/>
    <p:text>Nice improvement!</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7-08-13T14:27:04.193" idx="17">
    <p:pos x="6000" y="0"/>
    <p:text>How about "I often wished he just wouldn't come home?"</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7-08-13T12:21:41.161" idx="18">
    <p:pos x="6000" y="0"/>
    <p:text>I would consider using upper and lowercase letters. All caps can be difficult to read. BTW: I love the look on the teacher's face. :)</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7-08-13T12:22:46.031" idx="21">
    <p:pos x="6000" y="300"/>
    <p:text>Comma after back.</p:text>
  </p:cm>
  <p:cm authorId="0" dt="2017-08-13T12:23:42.268" idx="19">
    <p:pos x="6000" y="0"/>
    <p:text>open a gym.</p:text>
  </p:cm>
  <p:cm authorId="0" dt="2017-08-14T03:19:03.692" idx="20">
    <p:pos x="6000" y="100"/>
    <p:text>Change to comma.</p:text>
  </p:cm>
  <p:cm authorId="1" dt="2017-08-14T03:19:03.692" idx="4">
    <p:pos x="6000" y="200"/>
    <p:text>where do I change to comma?</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7-08-13T12:24:24.348" idx="23">
    <p:pos x="6000" y="100"/>
    <p:text>even stopped trying</p:text>
  </p:cm>
  <p:cm authorId="0" dt="2017-08-13T14:28:34.360" idx="22">
    <p:pos x="6000" y="0"/>
    <p:text>Delete just.</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7-08-13T12:25:42.626" idx="26">
    <p:pos x="6000" y="200"/>
    <p:text>neck,</p:text>
  </p:cm>
  <p:cm authorId="0" dt="2017-08-13T14:29:52.595" idx="25">
    <p:pos x="6000" y="100"/>
    <p:text>Delete "of."</p:text>
  </p:cm>
  <p:cm authorId="0" dt="2017-08-13T14:32:28.247" idx="24">
    <p:pos x="6000" y="0"/>
    <p:text>I would change "me on the neck" to "my neck."</p:text>
  </p:cm>
  <p:cm authorId="1" dt="2017-08-14T03:21:15.355" idx="5">
    <p:pos x="6000" y="400"/>
    <p:text>the comma belongs before the conjunction "but"
Am I missing something?</p:text>
  </p:cm>
  <p:cm authorId="0" dt="2017-08-14T13:49:55.401" idx="27">
    <p:pos x="6000" y="300"/>
    <p:text>Delete comma.</p:text>
  </p:cm>
  <p:cm authorId="0" dt="2017-08-14T13:49:55.401" idx="28">
    <p:pos x="6000" y="500"/>
    <p:text>Hi Michele.
You can leave the comma in.
I work full time, too! Use a comma instead of an exclamation point.
Let me know if you have any more questions.
-Mary
&lt;https://www.avast.com/sig-email?utm_medium=email&amp;utm_source=link&amp;utm_campaign=sig-email&amp;utm_content=webmail&amp;utm_term=icon&gt;
Virus-free.
www.avast.com
&lt;https://www.avast.com/sig-email?utm_medium=email&amp;utm_source=link&amp;utm_campaign=sig-email&amp;utm_content=webmail&amp;utm_term=link&gt;
&lt;#DAB4FAD8-2DD7-40BB-A1B8-4E2AA1F9FDF2&gt;</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17-08-13T12:26:21.115" idx="30">
    <p:pos x="6000" y="100"/>
    <p:text>outbursts,</p:text>
  </p:cm>
  <p:cm authorId="0" dt="2017-08-13T12:26:42.442" idx="29">
    <p:pos x="6000" y="0"/>
    <p:text>close. Instead of...</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17-08-13T12:28:19.657" idx="31">
    <p:pos x="6000" y="0"/>
    <p:text>in the past, Dont' forget to watch those caps.</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17-08-13T12:31:37.588" idx="32">
    <p:pos x="6000" y="0"/>
    <p:text>You want to speak to your audience. 
 You already know the answer. They're probably asking themselves that.  I would change this to How do you know if your man can change?</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17-08-13T12:52:53.621" idx="35">
    <p:pos x="6000" y="200"/>
    <p:text>you say, is:</p:text>
  </p:cm>
  <p:cm authorId="0" dt="2017-08-13T12:53:37.923" idx="34">
    <p:pos x="6000" y="100"/>
    <p:text>I love this picture.</p:text>
  </p:cm>
  <p:cm authorId="0" dt="2017-08-13T14:36:03.990" idx="33">
    <p:pos x="6000" y="0"/>
    <p:text>I would delete "at all."</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08-13T11:57:48.148" idx="4">
    <p:pos x="6000" y="200"/>
    <p:text>I would use bullets instead of numbers.</p:text>
  </p:cm>
  <p:cm authorId="0" dt="2017-08-13T11:59:59.649" idx="3">
    <p:pos x="6000" y="100"/>
    <p:text>I would delete the first "you."</p:text>
  </p:cm>
  <p:cm authorId="0" dt="2017-08-13T14:09:16.913" idx="2">
    <p:pos x="6000" y="0"/>
    <p:text>Delete</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17-08-13T12:54:55.702" idx="36">
    <p:pos x="6000" y="0"/>
    <p:text>lowercase m</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17-08-13T13:40:33.259" idx="37">
    <p:pos x="6000" y="0"/>
    <p:text>Put a period at the end of each sentence.</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17-08-13T13:42:31.223" idx="40">
    <p:pos x="6000" y="200"/>
    <p:text>I would change this to YOU HAVE A RIGHT TO IT! or IT'S YOURS!</p:text>
  </p:cm>
  <p:cm authorId="0" dt="2017-08-13T14:38:59.513" idx="39">
    <p:pos x="6000" y="100"/>
    <p:text>How about changing "treasure you want to claim." to "buried treasure?"</p:text>
  </p:cm>
  <p:cm authorId="0" dt="2017-08-13T14:40:11.347" idx="38">
    <p:pos x="6000" y="0"/>
    <p:text>Change "steal if from right under your nose." to"steal it right from under your nose?"</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17-08-13T13:45:38.570" idx="41">
    <p:pos x="6000" y="0"/>
    <p:text>I would change this to "living inside you."</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17-08-13T13:46:31.116" idx="43">
    <p:pos x="6000" y="100"/>
    <p:text>I might change this to "You are important."</p:text>
  </p:cm>
  <p:cm authorId="0" dt="2017-08-13T14:42:49.708" idx="42">
    <p:pos x="6000" y="0"/>
    <p:text>How about changing "right now" to "Today?"</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17-08-13T14:44:24.842" idx="44">
    <p:pos x="6000" y="0"/>
    <p:text>I like the sounds of that!</p:text>
  </p:cm>
</p:cmLst>
</file>

<file path=ppt/comments/comment26.xml><?xml version="1.0" encoding="utf-8"?>
<p:cmLst xmlns:a="http://schemas.openxmlformats.org/drawingml/2006/main" xmlns:r="http://schemas.openxmlformats.org/officeDocument/2006/relationships" xmlns:p="http://schemas.openxmlformats.org/presentationml/2006/main">
  <p:cm authorId="1" dt="2017-08-13T20:33:18.787" idx="6">
    <p:pos x="6000" y="100"/>
    <p:text>Why delete?
-- 
Michele Zirkle Marcum
Zirksquirks@gmail.com</p:text>
  </p:cm>
  <p:cm authorId="0" dt="2017-08-13T20:51:41.969" idx="45">
    <p:pos x="6000" y="0"/>
    <p:text>Delete just.</p:text>
  </p:cm>
  <p:cm authorId="0" dt="2017-08-13T20:51:41.969" idx="46">
    <p:pos x="6000" y="200"/>
    <p:text>Just is one of those overused words that doesn't add anything. IMHO
sentences are stronger without it. : )
This should read: Are you ready for a real change? One that sticks?
Let me know if you have any more questions/concerns?
-M
[image: logo]
*Mary S. Yamin-Garone* *Owner**, The Ys One Writing Service*
(518) 382-3116 | myamingarone@gmail.com | www.theysonewriting.com
&lt;http://www.linkedin.com/in/maryyamingarone&gt; &lt;http://twitter.com/Mary
Yamin-Garone theysone&gt;
&lt;http://plus.google.com/u/0/b/117722392350402423514/+TheYsOneWritingServiceSchenectady/posts&gt;
&lt;http://www.pinterest.com/maryyamingarone/&gt;
&lt;http://www.facebook.com/groups/1600845346883605/&gt;
&lt;https://www.avast.com/sig-email?utm_medium=email&amp;utm_source=link&amp;utm_campaign=sig-email&amp;utm_content=webmail&amp;utm_term=icon&gt;
Virus-free.
www.avast.com
&lt;https://www.avast.com/sig-email?utm_medium=email&amp;utm_source=link&amp;utm_campaign=sig-email&amp;utm_content=webmail&amp;utm_term=link&gt;
&lt;#DAB4FAD8-2DD7-40BB-A1B8-4E2AA1F9FDF2&gt;</p:text>
  </p:cm>
</p:cmLst>
</file>

<file path=ppt/comments/comment27.xml><?xml version="1.0" encoding="utf-8"?>
<p:cmLst xmlns:a="http://schemas.openxmlformats.org/drawingml/2006/main" xmlns:r="http://schemas.openxmlformats.org/officeDocument/2006/relationships" xmlns:p="http://schemas.openxmlformats.org/presentationml/2006/main">
  <p:cm authorId="0" dt="2017-08-13T13:55:39.707" idx="47">
    <p:pos x="6000" y="0"/>
    <p:text>Change to teaches</p:text>
  </p:cm>
</p:cmLst>
</file>

<file path=ppt/comments/comment28.xml><?xml version="1.0" encoding="utf-8"?>
<p:cmLst xmlns:a="http://schemas.openxmlformats.org/drawingml/2006/main" xmlns:r="http://schemas.openxmlformats.org/officeDocument/2006/relationships" xmlns:p="http://schemas.openxmlformats.org/presentationml/2006/main">
  <p:cm authorId="0" dt="2017-08-13T13:58:51.644" idx="48">
    <p:pos x="6000" y="0"/>
    <p:text>How about "squashed for the last time?"</p:text>
  </p:cm>
</p:cmLst>
</file>

<file path=ppt/comments/comment29.xml><?xml version="1.0" encoding="utf-8"?>
<p:cmLst xmlns:a="http://schemas.openxmlformats.org/drawingml/2006/main" xmlns:r="http://schemas.openxmlformats.org/officeDocument/2006/relationships" xmlns:p="http://schemas.openxmlformats.org/presentationml/2006/main">
  <p:cm authorId="0" dt="2017-08-13T20:31:54.853" idx="50">
    <p:pos x="6000" y="200"/>
    <p:text>Change "Change--one" to Change?</p:text>
  </p:cm>
  <p:cm authorId="1" dt="2017-08-13T20:31:54.853" idx="8">
    <p:pos x="6000" y="300"/>
    <p:text>Change what to a question mark?
-- 
Michele Zirkle Marcum
Zirksquirks@gmail.com</p:text>
  </p:cm>
  <p:cm authorId="0" dt="2017-08-17T03:21:23.489" idx="49">
    <p:pos x="6000" y="0"/>
    <p:text>Change to Are You Ready for a Real Change? One that sticks?</p:text>
  </p:cm>
  <p:cm authorId="1" dt="2017-08-17T03:21:23.489" idx="7">
    <p:pos x="6000" y="100"/>
    <p:text>Thanks Mary. Got it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08-13T12:01:10.247" idx="7">
    <p:pos x="6000" y="200"/>
    <p:text>Lowercase say and do.</p:text>
  </p:cm>
  <p:cm authorId="0" dt="2017-08-13T12:02:10.638" idx="6">
    <p:pos x="6000" y="100"/>
    <p:text>Use bullets</p:text>
  </p:cm>
  <p:cm authorId="0" dt="2017-08-13T12:02:48.143" idx="5">
    <p:pos x="6000" y="0"/>
    <p:text>Close quotation marks.</p:text>
  </p:cm>
</p:cmLst>
</file>

<file path=ppt/comments/comment30.xml><?xml version="1.0" encoding="utf-8"?>
<p:cmLst xmlns:a="http://schemas.openxmlformats.org/drawingml/2006/main" xmlns:r="http://schemas.openxmlformats.org/officeDocument/2006/relationships" xmlns:p="http://schemas.openxmlformats.org/presentationml/2006/main">
  <p:cm authorId="0" dt="2017-08-13T14:00:28.973" idx="51">
    <p:pos x="6000" y="0"/>
    <p:text>I would change this to two-month course or change the previous two-month to eight-weeks. Whichever way, be consistent.</p:text>
  </p:cm>
</p:cmLst>
</file>

<file path=ppt/comments/comment31.xml><?xml version="1.0" encoding="utf-8"?>
<p:cmLst xmlns:a="http://schemas.openxmlformats.org/drawingml/2006/main" xmlns:r="http://schemas.openxmlformats.org/officeDocument/2006/relationships" xmlns:p="http://schemas.openxmlformats.org/presentationml/2006/main">
  <p:cm authorId="0" dt="2017-08-13T14:02:20.270" idx="52">
    <p:pos x="6000" y="0"/>
    <p:text>I would delete "with me."</p:text>
  </p:cm>
</p:cmLst>
</file>

<file path=ppt/comments/comment32.xml><?xml version="1.0" encoding="utf-8"?>
<p:cmLst xmlns:a="http://schemas.openxmlformats.org/drawingml/2006/main" xmlns:r="http://schemas.openxmlformats.org/officeDocument/2006/relationships" xmlns:p="http://schemas.openxmlformats.org/presentationml/2006/main">
  <p:cm authorId="0" dt="2017-08-13T14:02:39.487" idx="54">
    <p:pos x="6000" y="100"/>
    <p:text>I love this.</p:text>
  </p:cm>
  <p:cm authorId="0" dt="2017-08-13T14:03:47.480" idx="53">
    <p:pos x="6000" y="0"/>
    <p:text>I would change "in the knowledge that" to "knowing."</p:text>
  </p:cm>
</p:cmLst>
</file>

<file path=ppt/comments/comment33.xml><?xml version="1.0" encoding="utf-8"?>
<p:cmLst xmlns:a="http://schemas.openxmlformats.org/drawingml/2006/main" xmlns:r="http://schemas.openxmlformats.org/officeDocument/2006/relationships" xmlns:p="http://schemas.openxmlformats.org/presentationml/2006/main">
  <p:cm authorId="0" dt="2017-08-13T14:05:11.166" idx="56">
    <p:pos x="6000" y="100"/>
    <p:text>Great idea. I've never seen anyone include their social media links.</p:text>
  </p:cm>
  <p:cm authorId="0" dt="2017-08-13T14:05:48.609" idx="55">
    <p:pos x="6000" y="0"/>
    <p:text>I would change "this exercise" to "it."</p:text>
  </p:cm>
</p:cmLst>
</file>

<file path=ppt/comments/comment34.xml><?xml version="1.0" encoding="utf-8"?>
<p:cmLst xmlns:a="http://schemas.openxmlformats.org/drawingml/2006/main" xmlns:r="http://schemas.openxmlformats.org/officeDocument/2006/relationships" xmlns:p="http://schemas.openxmlformats.org/presentationml/2006/main">
  <p:cm authorId="0" dt="2017-08-13T14:06:14.714" idx="57">
    <p:pos x="6000" y="0"/>
    <p:text>Another nice touch.</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08-13T12:06:25.295" idx="8">
    <p:pos x="6000" y="0"/>
    <p:text>Bullets. BTW: This should have been Slide 5.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7-08-13T12:03:21.553" idx="9">
    <p:pos x="6000" y="0"/>
    <p:text>Bullets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7-08-13T12:07:50.632" idx="11">
    <p:pos x="6000" y="100"/>
    <p:text>Delete "of them."</p:text>
  </p:cm>
  <p:cm authorId="0" dt="2017-08-13T14:10:25.245" idx="10">
    <p:pos x="6000" y="0"/>
    <p:text>Insert period after "change."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7-08-13T12:09:17.687" idx="13">
    <p:pos x="6000" y="100"/>
    <p:text>Change to verbal.</p:text>
  </p:cm>
  <p:cm authorId="0" dt="2017-08-13T12:10:41.708" idx="12">
    <p:pos x="6000" y="0"/>
    <p:text>I would use "right now" or "immediately." Using both is redundant.</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7-08-13T12:12:08.496" idx="14">
    <p:pos x="6000" y="0"/>
    <p:text>Delete the second "with."</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7-08-13T14:12:01.342" idx="15">
    <p:pos x="6000" y="0"/>
    <p:text>How about "enough to make him smile?"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 WILL PROVIDE INSIGHTS EACH WEEK AS PART OF MY INTENSIVE PROGRAM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6" name="Shape 5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comments" Target="../comments/comment9.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omments" Target="../comments/comment1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omments" Target="../comments/commen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comments" Target="../comments/comment14.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comments" Target="../comments/comment1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omments" Target="../comments/commen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omments" Target="../comments/comment17.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comments" Target="../comments/comment19.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omments" Target="../comments/comment20.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comments" Target="../comments/comment2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comments" Target="../comments/comment2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comments" Target="../comments/comment2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omments" Target="../comments/commen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omments" Target="../comments/comment25.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omments" Target="../comments/comment26.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comments" Target="../comments/comment2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mentormichele.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comments" Target="../comments/comment28.xml"/><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comments" Target="../comments/commen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comments" Target="../comments/comment30.xml"/><Relationship Id="rId4" Type="http://schemas.openxmlformats.org/officeDocument/2006/relationships/image" Target="../media/image24.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comments" Target="../comments/comment31.xml"/><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comments" Target="../comments/comment32.xml"/></Relationships>
</file>

<file path=ppt/slides/_rels/slide48.xml.rels><?xml version="1.0" encoding="UTF-8" standalone="yes"?>
<Relationships xmlns="http://schemas.openxmlformats.org/package/2006/relationships"><Relationship Id="rId8" Type="http://schemas.openxmlformats.org/officeDocument/2006/relationships/hyperlink" Target="https://www.facebook.com/groups/VerbalAbuseCoach/" TargetMode="External"/><Relationship Id="rId3" Type="http://schemas.openxmlformats.org/officeDocument/2006/relationships/hyperlink" Target="https://twitter.com/zirksquirks" TargetMode="External"/><Relationship Id="rId7" Type="http://schemas.openxmlformats.org/officeDocument/2006/relationships/image" Target="../media/image2.png"/><Relationship Id="rId12" Type="http://schemas.openxmlformats.org/officeDocument/2006/relationships/comments" Target="../comments/comment33.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hyperlink" Target="http://verbalabusementor.com/" TargetMode="External"/><Relationship Id="rId10" Type="http://schemas.openxmlformats.org/officeDocument/2006/relationships/hyperlink" Target="https://www.linkedin.com/in/michele-savaunah-zirkle-marcum-bb273364/" TargetMode="External"/><Relationship Id="rId4" Type="http://schemas.openxmlformats.org/officeDocument/2006/relationships/image" Target="../media/image26.png"/><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hyperlink" Target="http://consulting.michelezirkle.com/index.php/three-day-verbal-abuse-insight-training/" TargetMode="External"/><Relationship Id="rId7" Type="http://schemas.openxmlformats.org/officeDocument/2006/relationships/comments" Target="../comments/comment3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hyperlink" Target="https://www.surveymonkey.com/r/FGXSQVD"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512700" y="1969500"/>
            <a:ext cx="8118600" cy="1522800"/>
          </a:xfrm>
          <a:prstGeom prst="rect">
            <a:avLst/>
          </a:prstGeom>
        </p:spPr>
        <p:txBody>
          <a:bodyPr lIns="91425" tIns="91425" rIns="91425" bIns="91425" anchor="b" anchorCtr="0">
            <a:noAutofit/>
          </a:bodyPr>
          <a:lstStyle/>
          <a:p>
            <a:pPr lvl="0">
              <a:spcBef>
                <a:spcPts val="0"/>
              </a:spcBef>
              <a:buNone/>
            </a:pPr>
            <a:r>
              <a:rPr lang="en"/>
              <a:t>Free Your Voice</a:t>
            </a:r>
          </a:p>
        </p:txBody>
      </p:sp>
      <p:sp>
        <p:nvSpPr>
          <p:cNvPr id="55" name="Shape 5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r>
              <a:rPr lang="en"/>
              <a:t>Michele Zirkle</a:t>
            </a:r>
          </a:p>
        </p:txBody>
      </p:sp>
      <p:pic>
        <p:nvPicPr>
          <p:cNvPr id="56" name="Shape 56" descr="michele-4.png"/>
          <p:cNvPicPr preferRelativeResize="0"/>
          <p:nvPr/>
        </p:nvPicPr>
        <p:blipFill>
          <a:blip r:embed="rId3">
            <a:alphaModFix/>
          </a:blip>
          <a:stretch>
            <a:fillRect/>
          </a:stretch>
        </p:blipFill>
        <p:spPr>
          <a:xfrm>
            <a:off x="0" y="179073"/>
            <a:ext cx="9144000" cy="4785375"/>
          </a:xfrm>
          <a:prstGeom prst="rect">
            <a:avLst/>
          </a:prstGeom>
          <a:noFill/>
          <a:ln>
            <a:noFill/>
          </a:ln>
        </p:spPr>
      </p:pic>
      <p:pic>
        <p:nvPicPr>
          <p:cNvPr id="57" name="Shape 57"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58" name="Shape 58" descr="mzm-border.png"/>
          <p:cNvPicPr preferRelativeResize="0"/>
          <p:nvPr/>
        </p:nvPicPr>
        <p:blipFill>
          <a:blip r:embed="rId4">
            <a:alphaModFix/>
          </a:blip>
          <a:stretch>
            <a:fillRect/>
          </a:stretch>
        </p:blipFill>
        <p:spPr>
          <a:xfrm>
            <a:off x="0" y="0"/>
            <a:ext cx="9144000" cy="2077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t>ARE YOU PRAYING HE WILL CHANGE?</a:t>
            </a:r>
          </a:p>
        </p:txBody>
      </p:sp>
      <p:pic>
        <p:nvPicPr>
          <p:cNvPr id="144" name="Shape 144"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45" name="Shape 145"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46" name="Shape 146"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47" name="Shape 14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148" name="Shape 148" descr="sad-woman-praying.jpg"/>
          <p:cNvPicPr preferRelativeResize="0"/>
          <p:nvPr/>
        </p:nvPicPr>
        <p:blipFill>
          <a:blip r:embed="rId4">
            <a:alphaModFix/>
          </a:blip>
          <a:stretch>
            <a:fillRect/>
          </a:stretch>
        </p:blipFill>
        <p:spPr>
          <a:xfrm>
            <a:off x="1862062" y="1093925"/>
            <a:ext cx="5419875" cy="3613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445025"/>
            <a:ext cx="8520600" cy="1293600"/>
          </a:xfrm>
          <a:prstGeom prst="rect">
            <a:avLst/>
          </a:prstGeom>
        </p:spPr>
        <p:txBody>
          <a:bodyPr lIns="91425" tIns="91425" rIns="91425" bIns="91425" anchor="t" anchorCtr="0">
            <a:noAutofit/>
          </a:bodyPr>
          <a:lstStyle/>
          <a:p>
            <a:pPr lvl="0">
              <a:spcBef>
                <a:spcPts val="0"/>
              </a:spcBef>
              <a:buNone/>
            </a:pPr>
            <a:r>
              <a:rPr lang="en"/>
              <a:t>ARE YOU CONFUSED AND TORMENTED because everything you’ve tried has failed? </a:t>
            </a:r>
          </a:p>
          <a:p>
            <a:pPr lvl="0">
              <a:spcBef>
                <a:spcPts val="0"/>
              </a:spcBef>
              <a:buNone/>
            </a:pPr>
            <a:endParaRPr/>
          </a:p>
          <a:p>
            <a:pPr lvl="0">
              <a:spcBef>
                <a:spcPts val="0"/>
              </a:spcBef>
              <a:buNone/>
            </a:pPr>
            <a:endParaRPr/>
          </a:p>
        </p:txBody>
      </p:sp>
      <p:pic>
        <p:nvPicPr>
          <p:cNvPr id="154" name="Shape 15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55" name="Shape 15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56" name="Shape 15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57" name="Shape 15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
        <p:nvSpPr>
          <p:cNvPr id="158" name="Shape 158"/>
          <p:cNvSpPr txBox="1"/>
          <p:nvPr/>
        </p:nvSpPr>
        <p:spPr>
          <a:xfrm>
            <a:off x="5010675" y="1629975"/>
            <a:ext cx="3549600" cy="2680500"/>
          </a:xfrm>
          <a:prstGeom prst="rect">
            <a:avLst/>
          </a:prstGeom>
          <a:noFill/>
          <a:ln>
            <a:noFill/>
          </a:ln>
        </p:spPr>
        <p:txBody>
          <a:bodyPr lIns="91425" tIns="91425" rIns="91425" bIns="91425" anchor="t" anchorCtr="0">
            <a:noAutofit/>
          </a:bodyPr>
          <a:lstStyle/>
          <a:p>
            <a:pPr lvl="0" rtl="0">
              <a:spcBef>
                <a:spcPts val="0"/>
              </a:spcBef>
              <a:buClr>
                <a:schemeClr val="dk1"/>
              </a:buClr>
              <a:buSzPct val="39285"/>
              <a:buFont typeface="Arial"/>
              <a:buNone/>
            </a:pPr>
            <a:r>
              <a:rPr lang="en" sz="2800">
                <a:solidFill>
                  <a:schemeClr val="dk1"/>
                </a:solidFill>
              </a:rPr>
              <a:t>Your answers are never intelligent enough and you’re never perfect enough to make him smile?</a:t>
            </a:r>
          </a:p>
        </p:txBody>
      </p:sp>
      <p:pic>
        <p:nvPicPr>
          <p:cNvPr id="159" name="Shape 159" descr="frustrated-woman.jpg"/>
          <p:cNvPicPr preferRelativeResize="0"/>
          <p:nvPr/>
        </p:nvPicPr>
        <p:blipFill>
          <a:blip r:embed="rId4">
            <a:alphaModFix/>
          </a:blip>
          <a:stretch>
            <a:fillRect/>
          </a:stretch>
        </p:blipFill>
        <p:spPr>
          <a:xfrm>
            <a:off x="360100" y="1891025"/>
            <a:ext cx="3630469" cy="2892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67925" y="1012500"/>
            <a:ext cx="4054200" cy="3118500"/>
          </a:xfrm>
          <a:prstGeom prst="rect">
            <a:avLst/>
          </a:prstGeom>
        </p:spPr>
        <p:txBody>
          <a:bodyPr lIns="91425" tIns="91425" rIns="91425" bIns="91425" anchor="t" anchorCtr="0">
            <a:noAutofit/>
          </a:bodyPr>
          <a:lstStyle/>
          <a:p>
            <a:pPr lvl="0">
              <a:spcBef>
                <a:spcPts val="0"/>
              </a:spcBef>
              <a:buNone/>
            </a:pPr>
            <a:r>
              <a:rPr lang="en" sz="2400"/>
              <a:t>Do long to feel his his arms around you? Do you crave him staring into your eyes and really listening to you?</a:t>
            </a:r>
          </a:p>
          <a:p>
            <a:pPr lvl="0">
              <a:spcBef>
                <a:spcPts val="0"/>
              </a:spcBef>
              <a:buNone/>
            </a:pPr>
            <a:endParaRPr sz="2400"/>
          </a:p>
          <a:p>
            <a:pPr lvl="0">
              <a:spcBef>
                <a:spcPts val="0"/>
              </a:spcBef>
              <a:buNone/>
            </a:pPr>
            <a:r>
              <a:rPr lang="en" sz="2400"/>
              <a:t>Do you want to talk at a level deeper than the kitchen sink?</a:t>
            </a:r>
          </a:p>
        </p:txBody>
      </p:sp>
      <p:pic>
        <p:nvPicPr>
          <p:cNvPr id="165" name="Shape 165" descr="So-sweet-and-happy-couple-love-photo_cropped.png"/>
          <p:cNvPicPr preferRelativeResize="0"/>
          <p:nvPr/>
        </p:nvPicPr>
        <p:blipFill>
          <a:blip r:embed="rId3">
            <a:alphaModFix/>
          </a:blip>
          <a:stretch>
            <a:fillRect/>
          </a:stretch>
        </p:blipFill>
        <p:spPr>
          <a:xfrm>
            <a:off x="4422125" y="1012499"/>
            <a:ext cx="4209376" cy="3408540"/>
          </a:xfrm>
          <a:prstGeom prst="rect">
            <a:avLst/>
          </a:prstGeom>
          <a:noFill/>
          <a:ln>
            <a:noFill/>
          </a:ln>
        </p:spPr>
      </p:pic>
      <p:pic>
        <p:nvPicPr>
          <p:cNvPr id="166" name="Shape 166"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167" name="Shape 167"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168" name="Shape 168"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169" name="Shape 169"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311700" y="754025"/>
            <a:ext cx="8520600" cy="3966900"/>
          </a:xfrm>
          <a:prstGeom prst="rect">
            <a:avLst/>
          </a:prstGeom>
        </p:spPr>
        <p:txBody>
          <a:bodyPr lIns="91425" tIns="91425" rIns="91425" bIns="91425" anchor="t" anchorCtr="0">
            <a:noAutofit/>
          </a:bodyPr>
          <a:lstStyle/>
          <a:p>
            <a:pPr lvl="0" rtl="0">
              <a:lnSpc>
                <a:spcPct val="200000"/>
              </a:lnSpc>
              <a:spcBef>
                <a:spcPts val="1200"/>
              </a:spcBef>
              <a:spcAft>
                <a:spcPts val="1200"/>
              </a:spcAft>
              <a:buNone/>
            </a:pPr>
            <a:r>
              <a:rPr lang="en" sz="3600"/>
              <a:t>My husband would </a:t>
            </a:r>
            <a:r>
              <a:rPr lang="en"/>
              <a:t>kiss me on the way out the door in the morning and COME HOME 2 HOURS LATE AND SAY, “Can’t I even get a warm meal around here after working all day?” </a:t>
            </a:r>
          </a:p>
          <a:p>
            <a:pPr lvl="0" rtl="0">
              <a:lnSpc>
                <a:spcPct val="200000"/>
              </a:lnSpc>
              <a:spcBef>
                <a:spcPts val="1200"/>
              </a:spcBef>
              <a:spcAft>
                <a:spcPts val="1200"/>
              </a:spcAft>
              <a:buClr>
                <a:schemeClr val="dk1"/>
              </a:buClr>
              <a:buSzPct val="45833"/>
              <a:buFont typeface="Arial"/>
              <a:buNone/>
            </a:pPr>
            <a:r>
              <a:rPr lang="en" sz="2400" b="1"/>
              <a:t>He said I should just be glad he comes home every night. </a:t>
            </a:r>
          </a:p>
          <a:p>
            <a:pPr lvl="0" rtl="0">
              <a:lnSpc>
                <a:spcPct val="200000"/>
              </a:lnSpc>
              <a:spcBef>
                <a:spcPts val="1200"/>
              </a:spcBef>
              <a:spcAft>
                <a:spcPts val="1200"/>
              </a:spcAft>
              <a:buClr>
                <a:schemeClr val="dk1"/>
              </a:buClr>
              <a:buSzPct val="45833"/>
              <a:buFont typeface="Arial"/>
              <a:buNone/>
            </a:pPr>
            <a:r>
              <a:rPr lang="en" sz="2400"/>
              <a:t>I often wished he just wouldn’t come home.</a:t>
            </a:r>
          </a:p>
          <a:p>
            <a:pPr lvl="0">
              <a:spcBef>
                <a:spcPts val="0"/>
              </a:spcBef>
              <a:buNone/>
            </a:pPr>
            <a:endParaRPr/>
          </a:p>
        </p:txBody>
      </p:sp>
      <p:pic>
        <p:nvPicPr>
          <p:cNvPr id="175" name="Shape 17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76" name="Shape 17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77" name="Shape 17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78" name="Shape 17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lnSpc>
                <a:spcPct val="115000"/>
              </a:lnSpc>
              <a:spcBef>
                <a:spcPts val="0"/>
              </a:spcBef>
              <a:spcAft>
                <a:spcPts val="1600"/>
              </a:spcAft>
              <a:buClr>
                <a:schemeClr val="dk1"/>
              </a:buClr>
              <a:buSzPct val="45833"/>
              <a:buFont typeface="Arial"/>
              <a:buNone/>
            </a:pPr>
            <a:r>
              <a:rPr lang="en" sz="2400">
                <a:solidFill>
                  <a:schemeClr val="dk2"/>
                </a:solidFill>
              </a:rPr>
              <a:t>As I shared tidbits from my day teaching,</a:t>
            </a:r>
          </a:p>
        </p:txBody>
      </p:sp>
      <p:sp>
        <p:nvSpPr>
          <p:cNvPr id="184" name="Shape 184"/>
          <p:cNvSpPr txBox="1">
            <a:spLocks noGrp="1"/>
          </p:cNvSpPr>
          <p:nvPr>
            <p:ph type="body" idx="1"/>
          </p:nvPr>
        </p:nvSpPr>
        <p:spPr>
          <a:xfrm>
            <a:off x="360100" y="865325"/>
            <a:ext cx="3659100" cy="1851300"/>
          </a:xfrm>
          <a:prstGeom prst="rect">
            <a:avLst/>
          </a:prstGeom>
        </p:spPr>
        <p:txBody>
          <a:bodyPr lIns="91425" tIns="91425" rIns="91425" bIns="91425" anchor="t" anchorCtr="0">
            <a:noAutofit/>
          </a:bodyPr>
          <a:lstStyle/>
          <a:p>
            <a:pPr lvl="0" rtl="0">
              <a:spcBef>
                <a:spcPts val="0"/>
              </a:spcBef>
              <a:buNone/>
            </a:pPr>
            <a:endParaRPr/>
          </a:p>
          <a:p>
            <a:pPr lvl="0">
              <a:spcBef>
                <a:spcPts val="0"/>
              </a:spcBef>
              <a:buNone/>
            </a:pPr>
            <a:r>
              <a:rPr lang="en" sz="2400"/>
              <a:t>He’d say how much more  STRESSFUL HIS JOB WAS THAN MINE and how I had no idea what it was like to have a real job. </a:t>
            </a:r>
          </a:p>
        </p:txBody>
      </p:sp>
      <p:pic>
        <p:nvPicPr>
          <p:cNvPr id="185" name="Shape 185" descr="crazy classroom.jpg"/>
          <p:cNvPicPr preferRelativeResize="0"/>
          <p:nvPr/>
        </p:nvPicPr>
        <p:blipFill>
          <a:blip r:embed="rId3">
            <a:alphaModFix/>
          </a:blip>
          <a:stretch>
            <a:fillRect/>
          </a:stretch>
        </p:blipFill>
        <p:spPr>
          <a:xfrm>
            <a:off x="4009850" y="1331224"/>
            <a:ext cx="4669650" cy="3246200"/>
          </a:xfrm>
          <a:prstGeom prst="rect">
            <a:avLst/>
          </a:prstGeom>
          <a:noFill/>
          <a:ln>
            <a:noFill/>
          </a:ln>
        </p:spPr>
      </p:pic>
      <p:pic>
        <p:nvPicPr>
          <p:cNvPr id="186" name="Shape 186"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187" name="Shape 187"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188" name="Shape 188"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189" name="Shape 189"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311700" y="313925"/>
            <a:ext cx="8520600" cy="4479300"/>
          </a:xfrm>
          <a:prstGeom prst="rect">
            <a:avLst/>
          </a:prstGeom>
        </p:spPr>
        <p:txBody>
          <a:bodyPr lIns="91425" tIns="91425" rIns="91425" bIns="91425" anchor="t" anchorCtr="0">
            <a:noAutofit/>
          </a:bodyPr>
          <a:lstStyle/>
          <a:p>
            <a:pPr lvl="0" rtl="0">
              <a:lnSpc>
                <a:spcPct val="200000"/>
              </a:lnSpc>
              <a:spcBef>
                <a:spcPts val="1200"/>
              </a:spcBef>
              <a:spcAft>
                <a:spcPts val="1200"/>
              </a:spcAft>
              <a:buClr>
                <a:schemeClr val="dk1"/>
              </a:buClr>
              <a:buSzPct val="45833"/>
              <a:buFont typeface="Arial"/>
              <a:buNone/>
            </a:pPr>
            <a:r>
              <a:rPr lang="en" sz="2400" b="1"/>
              <a:t>Sometimes I’d yell back, </a:t>
            </a:r>
            <a:r>
              <a:rPr lang="en" sz="2400"/>
              <a:t>like when he’d say, “I can’t depend on you at all. All you have to do is just have your ass in the gym office for 3 hours till I get home.” </a:t>
            </a:r>
          </a:p>
          <a:p>
            <a:pPr lvl="0" rtl="0">
              <a:lnSpc>
                <a:spcPct val="200000"/>
              </a:lnSpc>
              <a:spcBef>
                <a:spcPts val="1200"/>
              </a:spcBef>
              <a:spcAft>
                <a:spcPts val="1200"/>
              </a:spcAft>
              <a:buClr>
                <a:schemeClr val="dk1"/>
              </a:buClr>
              <a:buSzPct val="45833"/>
              <a:buFont typeface="Arial"/>
              <a:buNone/>
            </a:pPr>
            <a:r>
              <a:rPr lang="en" sz="2400"/>
              <a:t>“I work full-time too!” I’d say. “It was your idea to open a gym. I don’t want to spend every spare moment inside those four walls.”</a:t>
            </a:r>
          </a:p>
          <a:p>
            <a:pPr lvl="0">
              <a:spcBef>
                <a:spcPts val="0"/>
              </a:spcBef>
              <a:buNone/>
            </a:pPr>
            <a:endParaRPr sz="3000"/>
          </a:p>
        </p:txBody>
      </p:sp>
      <p:pic>
        <p:nvPicPr>
          <p:cNvPr id="195" name="Shape 19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96" name="Shape 19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97" name="Shape 19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98" name="Shape 19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518025" y="263350"/>
            <a:ext cx="3351300" cy="3087000"/>
          </a:xfrm>
          <a:prstGeom prst="rect">
            <a:avLst/>
          </a:prstGeom>
        </p:spPr>
        <p:txBody>
          <a:bodyPr lIns="91425" tIns="91425" rIns="91425" bIns="91425" anchor="t" anchorCtr="0">
            <a:noAutofit/>
          </a:bodyPr>
          <a:lstStyle/>
          <a:p>
            <a:pPr lvl="0" rtl="0">
              <a:lnSpc>
                <a:spcPct val="115000"/>
              </a:lnSpc>
              <a:spcBef>
                <a:spcPts val="1200"/>
              </a:spcBef>
              <a:spcAft>
                <a:spcPts val="1200"/>
              </a:spcAft>
              <a:buNone/>
            </a:pPr>
            <a:r>
              <a:rPr lang="en"/>
              <a:t>Sometimes I’d stop talking because I always said the wrong thing. I even stopped trying to get him to understand where I was coming from. I’d agree with anything he said so he’d stop shouting. </a:t>
            </a:r>
          </a:p>
          <a:p>
            <a:pPr lvl="0" rtl="0">
              <a:lnSpc>
                <a:spcPct val="115000"/>
              </a:lnSpc>
              <a:spcBef>
                <a:spcPts val="1200"/>
              </a:spcBef>
              <a:spcAft>
                <a:spcPts val="1200"/>
              </a:spcAft>
              <a:buNone/>
            </a:pPr>
            <a:r>
              <a:rPr lang="en"/>
              <a:t>He’d say, “You’re so slow. Takes you four hours to clean the house. I could do it in 30 minutes.” </a:t>
            </a:r>
          </a:p>
          <a:p>
            <a:pPr lvl="0" rtl="0">
              <a:lnSpc>
                <a:spcPct val="115000"/>
              </a:lnSpc>
              <a:spcBef>
                <a:spcPts val="1200"/>
              </a:spcBef>
              <a:spcAft>
                <a:spcPts val="1200"/>
              </a:spcAft>
              <a:buClr>
                <a:schemeClr val="dk1"/>
              </a:buClr>
              <a:buSzPct val="61111"/>
              <a:buFont typeface="Arial"/>
              <a:buNone/>
            </a:pPr>
            <a:r>
              <a:rPr lang="en"/>
              <a:t>I’d slink off to do the dishes.</a:t>
            </a:r>
          </a:p>
          <a:p>
            <a:pPr lvl="0">
              <a:lnSpc>
                <a:spcPct val="115000"/>
              </a:lnSpc>
              <a:spcBef>
                <a:spcPts val="0"/>
              </a:spcBef>
              <a:buNone/>
            </a:pPr>
            <a:endParaRPr/>
          </a:p>
        </p:txBody>
      </p:sp>
      <p:pic>
        <p:nvPicPr>
          <p:cNvPr id="204" name="Shape 20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05" name="Shape 20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06" name="Shape 20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07" name="Shape 20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208" name="Shape 208" descr="o-WOMAN-IN-MESSY-KITCHEN-facebook.jpg"/>
          <p:cNvPicPr preferRelativeResize="0"/>
          <p:nvPr/>
        </p:nvPicPr>
        <p:blipFill>
          <a:blip r:embed="rId4">
            <a:alphaModFix/>
          </a:blip>
          <a:stretch>
            <a:fillRect/>
          </a:stretch>
        </p:blipFill>
        <p:spPr>
          <a:xfrm>
            <a:off x="4021725" y="1234524"/>
            <a:ext cx="4762175" cy="23810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2400">
                <a:latin typeface="Calibri"/>
                <a:ea typeface="Calibri"/>
                <a:cs typeface="Calibri"/>
                <a:sym typeface="Calibri"/>
              </a:rPr>
              <a:t>I WANTED</a:t>
            </a:r>
          </a:p>
        </p:txBody>
      </p:sp>
      <p:sp>
        <p:nvSpPr>
          <p:cNvPr id="214" name="Shape 214"/>
          <p:cNvSpPr txBox="1">
            <a:spLocks noGrp="1"/>
          </p:cNvSpPr>
          <p:nvPr>
            <p:ph type="body" idx="1"/>
          </p:nvPr>
        </p:nvSpPr>
        <p:spPr>
          <a:xfrm>
            <a:off x="270550" y="939750"/>
            <a:ext cx="4296900" cy="3416400"/>
          </a:xfrm>
          <a:prstGeom prst="rect">
            <a:avLst/>
          </a:prstGeom>
        </p:spPr>
        <p:txBody>
          <a:bodyPr lIns="91425" tIns="91425" rIns="91425" bIns="91425" anchor="t" anchorCtr="0">
            <a:noAutofit/>
          </a:bodyPr>
          <a:lstStyle/>
          <a:p>
            <a:pPr lvl="0" rtl="0">
              <a:spcBef>
                <a:spcPts val="0"/>
              </a:spcBef>
              <a:spcAft>
                <a:spcPts val="800"/>
              </a:spcAft>
              <a:buClr>
                <a:schemeClr val="dk1"/>
              </a:buClr>
              <a:buSzPct val="45833"/>
              <a:buFont typeface="Arial"/>
              <a:buNone/>
            </a:pPr>
            <a:r>
              <a:rPr lang="en" sz="2400">
                <a:solidFill>
                  <a:schemeClr val="dk1"/>
                </a:solidFill>
                <a:latin typeface="Calibri"/>
                <a:ea typeface="Calibri"/>
                <a:cs typeface="Calibri"/>
                <a:sym typeface="Calibri"/>
              </a:rPr>
              <a:t>to swap stories of our day over dinner, but even the most trivial of conversations ended in accusations or put-downs. Sometimes he’d apologize or send flowers or slither up behind me and kiss me on the neck which I assumed was his way of saying he was sorry.</a:t>
            </a:r>
          </a:p>
          <a:p>
            <a:pPr lvl="0">
              <a:spcBef>
                <a:spcPts val="0"/>
              </a:spcBef>
              <a:buNone/>
            </a:pPr>
            <a:endParaRPr/>
          </a:p>
        </p:txBody>
      </p:sp>
      <p:pic>
        <p:nvPicPr>
          <p:cNvPr id="215" name="Shape 21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16" name="Shape 21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17" name="Shape 21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18" name="Shape 21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219" name="Shape 219" descr="man_giving_a_woman_flowers_3.png"/>
          <p:cNvPicPr preferRelativeResize="0"/>
          <p:nvPr/>
        </p:nvPicPr>
        <p:blipFill>
          <a:blip r:embed="rId4">
            <a:alphaModFix/>
          </a:blip>
          <a:stretch>
            <a:fillRect/>
          </a:stretch>
        </p:blipFill>
        <p:spPr>
          <a:xfrm>
            <a:off x="4701262" y="889435"/>
            <a:ext cx="3874925" cy="37199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311700" y="619075"/>
            <a:ext cx="8520600" cy="3416400"/>
          </a:xfrm>
          <a:prstGeom prst="rect">
            <a:avLst/>
          </a:prstGeom>
        </p:spPr>
        <p:txBody>
          <a:bodyPr lIns="91425" tIns="91425" rIns="91425" bIns="91425" anchor="t" anchorCtr="0">
            <a:noAutofit/>
          </a:bodyPr>
          <a:lstStyle/>
          <a:p>
            <a:pPr lvl="0" rtl="0">
              <a:spcBef>
                <a:spcPts val="0"/>
              </a:spcBef>
              <a:spcAft>
                <a:spcPts val="800"/>
              </a:spcAft>
              <a:buClr>
                <a:schemeClr val="dk1"/>
              </a:buClr>
              <a:buSzPct val="30555"/>
              <a:buFont typeface="Arial"/>
              <a:buNone/>
            </a:pPr>
            <a:r>
              <a:rPr lang="en" sz="3600">
                <a:solidFill>
                  <a:schemeClr val="dk1"/>
                </a:solidFill>
                <a:latin typeface="Calibri"/>
                <a:ea typeface="Calibri"/>
                <a:cs typeface="Calibri"/>
                <a:sym typeface="Calibri"/>
              </a:rPr>
              <a:t>One evening after one of his outbursts he pulled me close. Instead of letting him kiss me I said, “If you want to apologize, I’m listening.” </a:t>
            </a:r>
          </a:p>
          <a:p>
            <a:pPr lvl="0" rtl="0">
              <a:spcBef>
                <a:spcPts val="0"/>
              </a:spcBef>
              <a:spcAft>
                <a:spcPts val="800"/>
              </a:spcAft>
              <a:buClr>
                <a:schemeClr val="dk1"/>
              </a:buClr>
              <a:buSzPct val="30555"/>
              <a:buFont typeface="Arial"/>
              <a:buNone/>
            </a:pPr>
            <a:r>
              <a:rPr lang="en" sz="3600">
                <a:solidFill>
                  <a:schemeClr val="dk1"/>
                </a:solidFill>
                <a:latin typeface="Calibri"/>
                <a:ea typeface="Calibri"/>
                <a:cs typeface="Calibri"/>
                <a:sym typeface="Calibri"/>
              </a:rPr>
              <a:t>His eyes bulged. “Apologize! For what?”</a:t>
            </a:r>
          </a:p>
          <a:p>
            <a:pPr lvl="0">
              <a:spcBef>
                <a:spcPts val="0"/>
              </a:spcBef>
              <a:buNone/>
            </a:pPr>
            <a:endParaRPr/>
          </a:p>
        </p:txBody>
      </p:sp>
      <p:pic>
        <p:nvPicPr>
          <p:cNvPr id="225" name="Shape 22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26" name="Shape 22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27" name="Shape 22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28" name="Shape 22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352850" y="607275"/>
            <a:ext cx="3340200" cy="3416400"/>
          </a:xfrm>
          <a:prstGeom prst="rect">
            <a:avLst/>
          </a:prstGeom>
        </p:spPr>
        <p:txBody>
          <a:bodyPr lIns="91425" tIns="91425" rIns="91425" bIns="91425" anchor="t" anchorCtr="0">
            <a:noAutofit/>
          </a:bodyPr>
          <a:lstStyle/>
          <a:p>
            <a:pPr lvl="0" rtl="0">
              <a:spcBef>
                <a:spcPts val="0"/>
              </a:spcBef>
              <a:spcAft>
                <a:spcPts val="800"/>
              </a:spcAft>
              <a:buClr>
                <a:schemeClr val="dk1"/>
              </a:buClr>
              <a:buSzPct val="45833"/>
              <a:buFont typeface="Arial"/>
              <a:buNone/>
            </a:pPr>
            <a:r>
              <a:rPr lang="en" sz="2400">
                <a:solidFill>
                  <a:schemeClr val="dk1"/>
                </a:solidFill>
                <a:latin typeface="Calibri"/>
                <a:ea typeface="Calibri"/>
                <a:cs typeface="Calibri"/>
                <a:sym typeface="Calibri"/>
              </a:rPr>
              <a:t>I managed to swallow and twist from his grasp.</a:t>
            </a:r>
          </a:p>
          <a:p>
            <a:pPr lvl="0" rtl="0">
              <a:spcBef>
                <a:spcPts val="0"/>
              </a:spcBef>
              <a:spcAft>
                <a:spcPts val="800"/>
              </a:spcAft>
              <a:buClr>
                <a:schemeClr val="dk1"/>
              </a:buClr>
              <a:buSzPct val="45833"/>
              <a:buFont typeface="Arial"/>
              <a:buNone/>
            </a:pPr>
            <a:endParaRPr sz="2400">
              <a:solidFill>
                <a:schemeClr val="dk1"/>
              </a:solidFill>
              <a:latin typeface="Calibri"/>
              <a:ea typeface="Calibri"/>
              <a:cs typeface="Calibri"/>
              <a:sym typeface="Calibri"/>
            </a:endParaRPr>
          </a:p>
          <a:p>
            <a:pPr lvl="0" rtl="0">
              <a:spcBef>
                <a:spcPts val="0"/>
              </a:spcBef>
              <a:spcAft>
                <a:spcPts val="800"/>
              </a:spcAft>
              <a:buClr>
                <a:schemeClr val="dk1"/>
              </a:buClr>
              <a:buSzPct val="45833"/>
              <a:buFont typeface="Arial"/>
              <a:buNone/>
            </a:pPr>
            <a:r>
              <a:rPr lang="en" sz="2400">
                <a:solidFill>
                  <a:schemeClr val="dk1"/>
                </a:solidFill>
                <a:latin typeface="Calibri"/>
                <a:ea typeface="Calibri"/>
                <a:cs typeface="Calibri"/>
                <a:sym typeface="Calibri"/>
              </a:rPr>
              <a:t>IN THE PAST I’D REASONED IT WAS HIS WAY OF APOLOGIZING.</a:t>
            </a:r>
          </a:p>
          <a:p>
            <a:pPr lvl="0" rtl="0">
              <a:spcBef>
                <a:spcPts val="0"/>
              </a:spcBef>
              <a:buNone/>
            </a:pPr>
            <a:endParaRPr/>
          </a:p>
        </p:txBody>
      </p:sp>
      <p:pic>
        <p:nvPicPr>
          <p:cNvPr id="234" name="Shape 23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35" name="Shape 23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36" name="Shape 23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37" name="Shape 23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238" name="Shape 238" descr="Puzzled-Woman-website.jpg"/>
          <p:cNvPicPr preferRelativeResize="0"/>
          <p:nvPr/>
        </p:nvPicPr>
        <p:blipFill>
          <a:blip r:embed="rId4">
            <a:alphaModFix/>
          </a:blip>
          <a:stretch>
            <a:fillRect/>
          </a:stretch>
        </p:blipFill>
        <p:spPr>
          <a:xfrm>
            <a:off x="3845450" y="512524"/>
            <a:ext cx="4794852" cy="4423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marL="0" lvl="0" indent="0" algn="ctr">
              <a:spcBef>
                <a:spcPts val="0"/>
              </a:spcBef>
              <a:buNone/>
            </a:pPr>
            <a:r>
              <a:rPr lang="en" b="1"/>
              <a:t>TIRED OF THIS?</a:t>
            </a:r>
          </a:p>
        </p:txBody>
      </p:sp>
      <p:pic>
        <p:nvPicPr>
          <p:cNvPr id="64" name="Shape 64" descr="verbal-abuse-3day.jpg"/>
          <p:cNvPicPr preferRelativeResize="0"/>
          <p:nvPr/>
        </p:nvPicPr>
        <p:blipFill>
          <a:blip r:embed="rId3">
            <a:alphaModFix/>
          </a:blip>
          <a:stretch>
            <a:fillRect/>
          </a:stretch>
        </p:blipFill>
        <p:spPr>
          <a:xfrm>
            <a:off x="1564599" y="1108325"/>
            <a:ext cx="5752500" cy="3114975"/>
          </a:xfrm>
          <a:prstGeom prst="rect">
            <a:avLst/>
          </a:prstGeom>
          <a:noFill/>
          <a:ln>
            <a:noFill/>
          </a:ln>
        </p:spPr>
      </p:pic>
      <p:pic>
        <p:nvPicPr>
          <p:cNvPr id="65" name="Shape 65"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66" name="Shape 66"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67" name="Shape 67"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68" name="Shape 68"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1700" y="445025"/>
            <a:ext cx="8520600" cy="3390900"/>
          </a:xfrm>
          <a:prstGeom prst="rect">
            <a:avLst/>
          </a:prstGeom>
        </p:spPr>
        <p:txBody>
          <a:bodyPr lIns="91425" tIns="91425" rIns="91425" bIns="91425" anchor="t" anchorCtr="0">
            <a:noAutofit/>
          </a:bodyPr>
          <a:lstStyle/>
          <a:p>
            <a:pPr lvl="0" algn="ctr">
              <a:spcBef>
                <a:spcPts val="0"/>
              </a:spcBef>
              <a:buNone/>
            </a:pPr>
            <a:r>
              <a:rPr lang="en" sz="7200"/>
              <a:t>How do you know if your man can change?</a:t>
            </a:r>
          </a:p>
        </p:txBody>
      </p:sp>
      <p:pic>
        <p:nvPicPr>
          <p:cNvPr id="244" name="Shape 24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45" name="Shape 24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46" name="Shape 24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47" name="Shape 24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342150"/>
            <a:ext cx="8520600" cy="820200"/>
          </a:xfrm>
          <a:prstGeom prst="rect">
            <a:avLst/>
          </a:prstGeom>
        </p:spPr>
        <p:txBody>
          <a:bodyPr lIns="91425" tIns="91425" rIns="91425" bIns="91425" anchor="t" anchorCtr="0">
            <a:noAutofit/>
          </a:bodyPr>
          <a:lstStyle/>
          <a:p>
            <a:pPr marL="457200" lvl="0" indent="-69850" algn="ctr" rtl="0">
              <a:lnSpc>
                <a:spcPct val="150000"/>
              </a:lnSpc>
              <a:spcBef>
                <a:spcPts val="0"/>
              </a:spcBef>
              <a:buClr>
                <a:schemeClr val="dk1"/>
              </a:buClr>
              <a:buSzPct val="50000"/>
              <a:buFont typeface="Arial"/>
              <a:buNone/>
            </a:pPr>
            <a:r>
              <a:rPr lang="en" sz="2200" b="1"/>
              <a:t>A man is likely to change </a:t>
            </a:r>
          </a:p>
          <a:p>
            <a:pPr marL="457200" lvl="0" indent="-69850" algn="ctr" rtl="0">
              <a:lnSpc>
                <a:spcPct val="150000"/>
              </a:lnSpc>
              <a:spcBef>
                <a:spcPts val="0"/>
              </a:spcBef>
              <a:buClr>
                <a:schemeClr val="dk1"/>
              </a:buClr>
              <a:buSzPct val="50000"/>
              <a:buFont typeface="Arial"/>
              <a:buNone/>
            </a:pPr>
            <a:r>
              <a:rPr lang="en" sz="2200" b="1"/>
              <a:t>IF HE:</a:t>
            </a:r>
          </a:p>
          <a:p>
            <a:pPr lvl="0">
              <a:spcBef>
                <a:spcPts val="0"/>
              </a:spcBef>
              <a:buNone/>
            </a:pPr>
            <a:endParaRPr/>
          </a:p>
        </p:txBody>
      </p:sp>
      <p:sp>
        <p:nvSpPr>
          <p:cNvPr id="253" name="Shape 253"/>
          <p:cNvSpPr txBox="1">
            <a:spLocks noGrp="1"/>
          </p:cNvSpPr>
          <p:nvPr>
            <p:ph type="body" idx="1"/>
          </p:nvPr>
        </p:nvSpPr>
        <p:spPr>
          <a:xfrm>
            <a:off x="311700" y="1481650"/>
            <a:ext cx="8520600" cy="3416400"/>
          </a:xfrm>
          <a:prstGeom prst="rect">
            <a:avLst/>
          </a:prstGeom>
        </p:spPr>
        <p:txBody>
          <a:bodyPr lIns="91425" tIns="91425" rIns="91425" bIns="91425" anchor="t" anchorCtr="0">
            <a:noAutofit/>
          </a:bodyPr>
          <a:lstStyle/>
          <a:p>
            <a:pPr marL="457200" lvl="0" indent="-228600" algn="just" rtl="0">
              <a:lnSpc>
                <a:spcPct val="200000"/>
              </a:lnSpc>
              <a:spcBef>
                <a:spcPts val="0"/>
              </a:spcBef>
              <a:spcAft>
                <a:spcPts val="0"/>
              </a:spcAft>
              <a:buClr>
                <a:schemeClr val="dk1"/>
              </a:buClr>
            </a:pPr>
            <a:r>
              <a:rPr lang="en">
                <a:solidFill>
                  <a:schemeClr val="dk1"/>
                </a:solidFill>
              </a:rPr>
              <a:t>Doesn’t mind you spending time with friends or family</a:t>
            </a:r>
          </a:p>
          <a:p>
            <a:pPr marL="457200" lvl="0" indent="-228600" algn="just" rtl="0">
              <a:lnSpc>
                <a:spcPct val="200000"/>
              </a:lnSpc>
              <a:spcBef>
                <a:spcPts val="0"/>
              </a:spcBef>
              <a:spcAft>
                <a:spcPts val="0"/>
              </a:spcAft>
              <a:buClr>
                <a:schemeClr val="dk1"/>
              </a:buClr>
            </a:pPr>
            <a:r>
              <a:rPr lang="en">
                <a:solidFill>
                  <a:schemeClr val="dk1"/>
                </a:solidFill>
              </a:rPr>
              <a:t>Is </a:t>
            </a:r>
            <a:r>
              <a:rPr lang="en"/>
              <a:t>o</a:t>
            </a:r>
            <a:r>
              <a:rPr lang="en">
                <a:solidFill>
                  <a:schemeClr val="dk1"/>
                </a:solidFill>
              </a:rPr>
              <a:t>kay with you having a career</a:t>
            </a:r>
          </a:p>
          <a:p>
            <a:pPr marL="457200" lvl="0" indent="-228600" algn="just" rtl="0">
              <a:lnSpc>
                <a:spcPct val="200000"/>
              </a:lnSpc>
              <a:spcBef>
                <a:spcPts val="0"/>
              </a:spcBef>
              <a:spcAft>
                <a:spcPts val="0"/>
              </a:spcAft>
              <a:buClr>
                <a:schemeClr val="dk1"/>
              </a:buClr>
            </a:pPr>
            <a:r>
              <a:rPr lang="en">
                <a:solidFill>
                  <a:schemeClr val="dk1"/>
                </a:solidFill>
              </a:rPr>
              <a:t>Allows you to handle finances</a:t>
            </a:r>
          </a:p>
          <a:p>
            <a:pPr marL="457200" lvl="0" indent="-228600" algn="just" rtl="0">
              <a:lnSpc>
                <a:spcPct val="200000"/>
              </a:lnSpc>
              <a:spcBef>
                <a:spcPts val="0"/>
              </a:spcBef>
              <a:spcAft>
                <a:spcPts val="0"/>
              </a:spcAft>
              <a:buClr>
                <a:schemeClr val="dk1"/>
              </a:buClr>
            </a:pPr>
            <a:r>
              <a:rPr lang="en">
                <a:solidFill>
                  <a:schemeClr val="dk1"/>
                </a:solidFill>
              </a:rPr>
              <a:t>Permits you to dress the way you like</a:t>
            </a:r>
          </a:p>
          <a:p>
            <a:pPr marL="457200" lvl="0" indent="-228600" algn="just" rtl="0">
              <a:lnSpc>
                <a:spcPct val="200000"/>
              </a:lnSpc>
              <a:spcBef>
                <a:spcPts val="0"/>
              </a:spcBef>
              <a:spcAft>
                <a:spcPts val="0"/>
              </a:spcAft>
              <a:buClr>
                <a:schemeClr val="dk1"/>
              </a:buClr>
            </a:pPr>
            <a:r>
              <a:rPr lang="en"/>
              <a:t>Lets you </a:t>
            </a:r>
            <a:r>
              <a:rPr lang="en">
                <a:solidFill>
                  <a:schemeClr val="dk1"/>
                </a:solidFill>
              </a:rPr>
              <a:t>come and go as you please</a:t>
            </a:r>
          </a:p>
          <a:p>
            <a:pPr marL="457200" lvl="0" indent="-228600" algn="just" rtl="0">
              <a:lnSpc>
                <a:spcPct val="200000"/>
              </a:lnSpc>
              <a:spcBef>
                <a:spcPts val="0"/>
              </a:spcBef>
              <a:spcAft>
                <a:spcPts val="0"/>
              </a:spcAft>
              <a:buClr>
                <a:schemeClr val="dk1"/>
              </a:buClr>
            </a:pPr>
            <a:r>
              <a:rPr lang="en">
                <a:solidFill>
                  <a:schemeClr val="dk1"/>
                </a:solidFill>
              </a:rPr>
              <a:t>Isn’t physically violent</a:t>
            </a:r>
          </a:p>
          <a:p>
            <a:pPr lvl="0">
              <a:spcBef>
                <a:spcPts val="0"/>
              </a:spcBef>
              <a:buNone/>
            </a:pPr>
            <a:endParaRPr/>
          </a:p>
        </p:txBody>
      </p:sp>
      <p:pic>
        <p:nvPicPr>
          <p:cNvPr id="254" name="Shape 25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55" name="Shape 25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56" name="Shape 25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57" name="Shape 25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1841625" y="532500"/>
            <a:ext cx="4413300" cy="666300"/>
          </a:xfrm>
          <a:prstGeom prst="rect">
            <a:avLst/>
          </a:prstGeom>
        </p:spPr>
        <p:txBody>
          <a:bodyPr lIns="91425" tIns="91425" rIns="91425" bIns="91425" anchor="t" anchorCtr="0">
            <a:noAutofit/>
          </a:bodyPr>
          <a:lstStyle/>
          <a:p>
            <a:pPr lvl="0" rtl="0">
              <a:lnSpc>
                <a:spcPct val="200000"/>
              </a:lnSpc>
              <a:spcBef>
                <a:spcPts val="1200"/>
              </a:spcBef>
              <a:spcAft>
                <a:spcPts val="1200"/>
              </a:spcAft>
              <a:buClr>
                <a:schemeClr val="dk1"/>
              </a:buClr>
              <a:buSzPct val="45833"/>
              <a:buFont typeface="Arial"/>
              <a:buNone/>
            </a:pPr>
            <a:r>
              <a:rPr lang="en" sz="2400" b="1"/>
              <a:t>The real problem, you say is: </a:t>
            </a:r>
          </a:p>
          <a:p>
            <a:pPr lvl="0" rtl="0">
              <a:lnSpc>
                <a:spcPct val="200000"/>
              </a:lnSpc>
              <a:spcBef>
                <a:spcPts val="1200"/>
              </a:spcBef>
              <a:spcAft>
                <a:spcPts val="1200"/>
              </a:spcAft>
              <a:buClr>
                <a:schemeClr val="dk1"/>
              </a:buClr>
              <a:buSzPct val="61111"/>
              <a:buFont typeface="Arial"/>
              <a:buNone/>
            </a:pPr>
            <a:endParaRPr/>
          </a:p>
        </p:txBody>
      </p:sp>
      <p:pic>
        <p:nvPicPr>
          <p:cNvPr id="263" name="Shape 263"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64" name="Shape 264"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65" name="Shape 265"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66" name="Shape 266"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
        <p:nvSpPr>
          <p:cNvPr id="267" name="Shape 267"/>
          <p:cNvSpPr txBox="1"/>
          <p:nvPr/>
        </p:nvSpPr>
        <p:spPr>
          <a:xfrm>
            <a:off x="697425" y="1663050"/>
            <a:ext cx="3225600" cy="2286000"/>
          </a:xfrm>
          <a:prstGeom prst="rect">
            <a:avLst/>
          </a:prstGeom>
          <a:noFill/>
          <a:ln>
            <a:noFill/>
          </a:ln>
        </p:spPr>
        <p:txBody>
          <a:bodyPr lIns="91425" tIns="91425" rIns="91425" bIns="91425" anchor="t" anchorCtr="0">
            <a:noAutofit/>
          </a:bodyPr>
          <a:lstStyle/>
          <a:p>
            <a:pPr lvl="0" rtl="0">
              <a:lnSpc>
                <a:spcPct val="200000"/>
              </a:lnSpc>
              <a:spcBef>
                <a:spcPts val="1200"/>
              </a:spcBef>
              <a:spcAft>
                <a:spcPts val="1200"/>
              </a:spcAft>
              <a:buClr>
                <a:schemeClr val="dk1"/>
              </a:buClr>
              <a:buSzPct val="61111"/>
              <a:buFont typeface="Arial"/>
              <a:buNone/>
            </a:pPr>
            <a:r>
              <a:rPr lang="en" sz="1800">
                <a:solidFill>
                  <a:schemeClr val="dk2"/>
                </a:solidFill>
              </a:rPr>
              <a:t>“My husband’s an asshole. He wants his way and doesn’t listen to my opinions.”  </a:t>
            </a:r>
          </a:p>
        </p:txBody>
      </p:sp>
      <p:pic>
        <p:nvPicPr>
          <p:cNvPr id="268" name="Shape 268" descr="man with horns.jpg"/>
          <p:cNvPicPr preferRelativeResize="0"/>
          <p:nvPr/>
        </p:nvPicPr>
        <p:blipFill>
          <a:blip r:embed="rId4">
            <a:alphaModFix/>
          </a:blip>
          <a:stretch>
            <a:fillRect/>
          </a:stretch>
        </p:blipFill>
        <p:spPr>
          <a:xfrm>
            <a:off x="5426675" y="1663050"/>
            <a:ext cx="2286000" cy="2286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526525" y="239750"/>
            <a:ext cx="6054900" cy="2244900"/>
          </a:xfrm>
          <a:prstGeom prst="rect">
            <a:avLst/>
          </a:prstGeom>
        </p:spPr>
        <p:txBody>
          <a:bodyPr lIns="91425" tIns="91425" rIns="91425" bIns="91425" anchor="t" anchorCtr="0">
            <a:noAutofit/>
          </a:bodyPr>
          <a:lstStyle/>
          <a:p>
            <a:pPr lvl="0" algn="ctr" rtl="0">
              <a:lnSpc>
                <a:spcPct val="200000"/>
              </a:lnSpc>
              <a:spcBef>
                <a:spcPts val="1200"/>
              </a:spcBef>
              <a:spcAft>
                <a:spcPts val="1200"/>
              </a:spcAft>
              <a:buClr>
                <a:schemeClr val="dk1"/>
              </a:buClr>
              <a:buSzPct val="25000"/>
              <a:buFont typeface="Arial"/>
              <a:buNone/>
            </a:pPr>
            <a:r>
              <a:rPr lang="en" sz="9600" b="1">
                <a:solidFill>
                  <a:schemeClr val="dk2"/>
                </a:solidFill>
              </a:rPr>
              <a:t>I GET IT!</a:t>
            </a:r>
          </a:p>
        </p:txBody>
      </p:sp>
      <p:sp>
        <p:nvSpPr>
          <p:cNvPr id="274" name="Shape 274"/>
          <p:cNvSpPr txBox="1">
            <a:spLocks noGrp="1"/>
          </p:cNvSpPr>
          <p:nvPr>
            <p:ph type="body" idx="1"/>
          </p:nvPr>
        </p:nvSpPr>
        <p:spPr>
          <a:xfrm>
            <a:off x="1130100" y="2018325"/>
            <a:ext cx="6883800" cy="3029400"/>
          </a:xfrm>
          <a:prstGeom prst="rect">
            <a:avLst/>
          </a:prstGeom>
        </p:spPr>
        <p:txBody>
          <a:bodyPr lIns="91425" tIns="91425" rIns="91425" bIns="91425" anchor="t" anchorCtr="0">
            <a:noAutofit/>
          </a:bodyPr>
          <a:lstStyle/>
          <a:p>
            <a:pPr lvl="0" algn="ctr" rtl="0">
              <a:lnSpc>
                <a:spcPct val="115000"/>
              </a:lnSpc>
              <a:spcBef>
                <a:spcPts val="1200"/>
              </a:spcBef>
              <a:spcAft>
                <a:spcPts val="1200"/>
              </a:spcAft>
              <a:buClr>
                <a:schemeClr val="dk1"/>
              </a:buClr>
              <a:buSzPct val="30555"/>
              <a:buFont typeface="Arial"/>
              <a:buNone/>
            </a:pPr>
            <a:r>
              <a:rPr lang="en" sz="3600"/>
              <a:t>I spent years trying to figure out what was wrong with me—why he was mad all the time. </a:t>
            </a:r>
          </a:p>
          <a:p>
            <a:pPr lvl="0" algn="ctr">
              <a:lnSpc>
                <a:spcPct val="115000"/>
              </a:lnSpc>
              <a:spcBef>
                <a:spcPts val="0"/>
              </a:spcBef>
              <a:buNone/>
            </a:pPr>
            <a:endParaRPr/>
          </a:p>
        </p:txBody>
      </p:sp>
      <p:pic>
        <p:nvPicPr>
          <p:cNvPr id="275" name="Shape 27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76" name="Shape 27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77" name="Shape 27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78" name="Shape 27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311700" y="403200"/>
            <a:ext cx="5407800" cy="3784200"/>
          </a:xfrm>
          <a:prstGeom prst="rect">
            <a:avLst/>
          </a:prstGeom>
        </p:spPr>
        <p:txBody>
          <a:bodyPr lIns="91425" tIns="91425" rIns="91425" bIns="91425" anchor="t" anchorCtr="0">
            <a:noAutofit/>
          </a:bodyPr>
          <a:lstStyle/>
          <a:p>
            <a:pPr lvl="0" rtl="0">
              <a:lnSpc>
                <a:spcPct val="200000"/>
              </a:lnSpc>
              <a:spcBef>
                <a:spcPts val="1200"/>
              </a:spcBef>
              <a:spcAft>
                <a:spcPts val="1200"/>
              </a:spcAft>
              <a:buNone/>
            </a:pPr>
            <a:r>
              <a:rPr lang="en" sz="3000"/>
              <a:t>I tapped into my inner well of precious treasure and WOULD LOVE TO HELP YOU DISCOVER YOURS! </a:t>
            </a:r>
          </a:p>
          <a:p>
            <a:pPr lvl="0">
              <a:spcBef>
                <a:spcPts val="0"/>
              </a:spcBef>
              <a:buNone/>
            </a:pPr>
            <a:endParaRPr/>
          </a:p>
        </p:txBody>
      </p:sp>
      <p:pic>
        <p:nvPicPr>
          <p:cNvPr id="284" name="Shape 28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85" name="Shape 28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86" name="Shape 28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87" name="Shape 28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288" name="Shape 288" descr="pirate treasure chest.jpg"/>
          <p:cNvPicPr preferRelativeResize="0"/>
          <p:nvPr/>
        </p:nvPicPr>
        <p:blipFill>
          <a:blip r:embed="rId4">
            <a:alphaModFix/>
          </a:blip>
          <a:stretch>
            <a:fillRect/>
          </a:stretch>
        </p:blipFill>
        <p:spPr>
          <a:xfrm>
            <a:off x="5882375" y="1248975"/>
            <a:ext cx="2738638" cy="2645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311700" y="445025"/>
            <a:ext cx="4975800" cy="572700"/>
          </a:xfrm>
          <a:prstGeom prst="rect">
            <a:avLst/>
          </a:prstGeom>
        </p:spPr>
        <p:txBody>
          <a:bodyPr lIns="91425" tIns="91425" rIns="91425" bIns="91425" anchor="t" anchorCtr="0">
            <a:noAutofit/>
          </a:bodyPr>
          <a:lstStyle/>
          <a:p>
            <a:pPr lvl="0">
              <a:spcBef>
                <a:spcPts val="0"/>
              </a:spcBef>
              <a:buNone/>
            </a:pPr>
            <a:r>
              <a:rPr lang="en" b="1"/>
              <a:t>Insight #1  </a:t>
            </a:r>
          </a:p>
          <a:p>
            <a:pPr lvl="0">
              <a:spcBef>
                <a:spcPts val="0"/>
              </a:spcBef>
              <a:buNone/>
            </a:pPr>
            <a:endParaRPr/>
          </a:p>
          <a:p>
            <a:pPr marL="457200" lvl="0" indent="-228600">
              <a:spcBef>
                <a:spcPts val="0"/>
              </a:spcBef>
              <a:buChar char="●"/>
            </a:pPr>
            <a:r>
              <a:rPr lang="en"/>
              <a:t>YOU’RE THE ONLY ONE WHO CAN SPEAK YOUR TRUTH! </a:t>
            </a:r>
          </a:p>
          <a:p>
            <a:pPr lvl="0">
              <a:spcBef>
                <a:spcPts val="0"/>
              </a:spcBef>
              <a:buNone/>
            </a:pPr>
            <a:endParaRPr/>
          </a:p>
          <a:p>
            <a:pPr marL="457200" lvl="0" indent="-228600">
              <a:spcBef>
                <a:spcPts val="0"/>
              </a:spcBef>
              <a:buChar char="●"/>
            </a:pPr>
            <a:r>
              <a:rPr lang="en"/>
              <a:t>Your man’s definition of you is not WHO YOU ARE.</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p:txBody>
      </p:sp>
      <p:pic>
        <p:nvPicPr>
          <p:cNvPr id="294" name="Shape 294"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295" name="Shape 29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296" name="Shape 296"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297" name="Shape 297"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298" name="Shape 298" descr="shutterstock_145450456 WOMAN LOOKING TO SKY.jpg"/>
          <p:cNvPicPr preferRelativeResize="0"/>
          <p:nvPr/>
        </p:nvPicPr>
        <p:blipFill>
          <a:blip r:embed="rId4">
            <a:alphaModFix/>
          </a:blip>
          <a:stretch>
            <a:fillRect/>
          </a:stretch>
        </p:blipFill>
        <p:spPr>
          <a:xfrm>
            <a:off x="5789774" y="360124"/>
            <a:ext cx="2938698" cy="44232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11700" y="445025"/>
            <a:ext cx="4091100" cy="5727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2400" b="1">
                <a:solidFill>
                  <a:schemeClr val="dk2"/>
                </a:solidFill>
              </a:rPr>
              <a:t>Insight #2 </a:t>
            </a:r>
          </a:p>
          <a:p>
            <a:pPr marL="457200" lvl="0" indent="-381000" rtl="0">
              <a:lnSpc>
                <a:spcPct val="115000"/>
              </a:lnSpc>
              <a:spcBef>
                <a:spcPts val="0"/>
              </a:spcBef>
              <a:spcAft>
                <a:spcPts val="1600"/>
              </a:spcAft>
              <a:buClr>
                <a:schemeClr val="dk2"/>
              </a:buClr>
              <a:buSzPct val="100000"/>
              <a:buChar char="❏"/>
            </a:pPr>
            <a:r>
              <a:rPr lang="en" sz="2400">
                <a:solidFill>
                  <a:schemeClr val="dk2"/>
                </a:solidFill>
              </a:rPr>
              <a:t>You can NOT change your man.</a:t>
            </a:r>
          </a:p>
          <a:p>
            <a:pPr marL="457200" lvl="0" indent="-381000" rtl="0">
              <a:lnSpc>
                <a:spcPct val="115000"/>
              </a:lnSpc>
              <a:spcBef>
                <a:spcPts val="0"/>
              </a:spcBef>
              <a:spcAft>
                <a:spcPts val="1600"/>
              </a:spcAft>
              <a:buClr>
                <a:schemeClr val="dk2"/>
              </a:buClr>
              <a:buSzPct val="100000"/>
              <a:buChar char="❏"/>
            </a:pPr>
            <a:r>
              <a:rPr lang="en" sz="2400">
                <a:solidFill>
                  <a:schemeClr val="dk2"/>
                </a:solidFill>
              </a:rPr>
              <a:t>You can ONLY CHANGE YOURSELF.</a:t>
            </a:r>
          </a:p>
          <a:p>
            <a:pPr marL="457200" lvl="0" indent="-381000" rtl="0">
              <a:lnSpc>
                <a:spcPct val="115000"/>
              </a:lnSpc>
              <a:spcBef>
                <a:spcPts val="0"/>
              </a:spcBef>
              <a:spcAft>
                <a:spcPts val="1600"/>
              </a:spcAft>
              <a:buClr>
                <a:schemeClr val="dk2"/>
              </a:buClr>
              <a:buSzPct val="100000"/>
              <a:buChar char="❏"/>
            </a:pPr>
            <a:r>
              <a:rPr lang="en" sz="2400">
                <a:solidFill>
                  <a:schemeClr val="dk2"/>
                </a:solidFill>
              </a:rPr>
              <a:t> He will chose to change with you . . . or not.</a:t>
            </a:r>
          </a:p>
        </p:txBody>
      </p:sp>
      <p:pic>
        <p:nvPicPr>
          <p:cNvPr id="304" name="Shape 304"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05" name="Shape 30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06" name="Shape 306"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307" name="Shape 307"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08" name="Shape 308" descr="black-couple-looking-at-each-other.png"/>
          <p:cNvPicPr preferRelativeResize="0"/>
          <p:nvPr/>
        </p:nvPicPr>
        <p:blipFill>
          <a:blip r:embed="rId4">
            <a:alphaModFix/>
          </a:blip>
          <a:stretch>
            <a:fillRect/>
          </a:stretch>
        </p:blipFill>
        <p:spPr>
          <a:xfrm>
            <a:off x="4772474" y="1198950"/>
            <a:ext cx="4018700" cy="2411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4703275" y="193500"/>
            <a:ext cx="4265100" cy="4601400"/>
          </a:xfrm>
          <a:prstGeom prst="rect">
            <a:avLst/>
          </a:prstGeom>
        </p:spPr>
        <p:txBody>
          <a:bodyPr lIns="91425" tIns="91425" rIns="91425" bIns="91425" anchor="t" anchorCtr="0">
            <a:noAutofit/>
          </a:bodyPr>
          <a:lstStyle/>
          <a:p>
            <a:pPr lvl="0" rtl="0">
              <a:lnSpc>
                <a:spcPct val="200000"/>
              </a:lnSpc>
              <a:spcBef>
                <a:spcPts val="1200"/>
              </a:spcBef>
              <a:spcAft>
                <a:spcPts val="1200"/>
              </a:spcAft>
              <a:buClr>
                <a:schemeClr val="dk1"/>
              </a:buClr>
              <a:buSzPct val="61111"/>
              <a:buFont typeface="Arial"/>
              <a:buNone/>
            </a:pPr>
            <a:r>
              <a:rPr lang="en"/>
              <a:t>If you’re ready to pick up the shovel and get to work DIGGING OUT THE GOLD INSIDE OF YOU, then I’m willing to provide the map that will lead you to the buried treasure.</a:t>
            </a:r>
          </a:p>
          <a:p>
            <a:pPr lvl="0" rtl="0">
              <a:lnSpc>
                <a:spcPct val="200000"/>
              </a:lnSpc>
              <a:spcBef>
                <a:spcPts val="1200"/>
              </a:spcBef>
              <a:spcAft>
                <a:spcPts val="1200"/>
              </a:spcAft>
              <a:buClr>
                <a:schemeClr val="dk1"/>
              </a:buClr>
              <a:buSzPct val="61111"/>
              <a:buFont typeface="Arial"/>
              <a:buNone/>
            </a:pPr>
            <a:r>
              <a:rPr lang="en"/>
              <a:t>YOU HAVE A RIGHT TO IT! Don’t let your Blackbeard man steal it right from under your nose.</a:t>
            </a:r>
          </a:p>
          <a:p>
            <a:pPr lvl="0">
              <a:spcBef>
                <a:spcPts val="0"/>
              </a:spcBef>
              <a:buNone/>
            </a:pPr>
            <a:endParaRPr/>
          </a:p>
        </p:txBody>
      </p:sp>
      <p:pic>
        <p:nvPicPr>
          <p:cNvPr id="314" name="Shape 314" descr="woman with shovel.jpg"/>
          <p:cNvPicPr preferRelativeResize="0"/>
          <p:nvPr/>
        </p:nvPicPr>
        <p:blipFill>
          <a:blip r:embed="rId3">
            <a:alphaModFix/>
          </a:blip>
          <a:stretch>
            <a:fillRect/>
          </a:stretch>
        </p:blipFill>
        <p:spPr>
          <a:xfrm>
            <a:off x="152400" y="915375"/>
            <a:ext cx="4043050" cy="3018524"/>
          </a:xfrm>
          <a:prstGeom prst="rect">
            <a:avLst/>
          </a:prstGeom>
          <a:noFill/>
          <a:ln>
            <a:noFill/>
          </a:ln>
        </p:spPr>
      </p:pic>
      <p:pic>
        <p:nvPicPr>
          <p:cNvPr id="315" name="Shape 315"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316" name="Shape 316"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317" name="Shape 317"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318" name="Shape 318"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445425" y="689550"/>
            <a:ext cx="3484200" cy="3416400"/>
          </a:xfrm>
          <a:prstGeom prst="rect">
            <a:avLst/>
          </a:prstGeom>
        </p:spPr>
        <p:txBody>
          <a:bodyPr lIns="91425" tIns="91425" rIns="91425" bIns="91425" anchor="t" anchorCtr="0">
            <a:noAutofit/>
          </a:bodyPr>
          <a:lstStyle/>
          <a:p>
            <a:pPr lvl="0" rtl="0">
              <a:lnSpc>
                <a:spcPct val="115000"/>
              </a:lnSpc>
              <a:spcBef>
                <a:spcPts val="1200"/>
              </a:spcBef>
              <a:spcAft>
                <a:spcPts val="1200"/>
              </a:spcAft>
              <a:buClr>
                <a:schemeClr val="dk1"/>
              </a:buClr>
              <a:buSzPct val="61111"/>
              <a:buFont typeface="Arial"/>
              <a:buNone/>
            </a:pPr>
            <a:r>
              <a:rPr lang="en"/>
              <a:t>Your man has told you for long enough that you aren’t as important as he is. That nothing you do or say EVER will be more important than what he does and says. His job is more important. His mom is more important. His needs are more important.</a:t>
            </a:r>
          </a:p>
          <a:p>
            <a:pPr lvl="0">
              <a:lnSpc>
                <a:spcPct val="115000"/>
              </a:lnSpc>
              <a:spcBef>
                <a:spcPts val="0"/>
              </a:spcBef>
              <a:buNone/>
            </a:pPr>
            <a:endParaRPr/>
          </a:p>
        </p:txBody>
      </p:sp>
      <p:pic>
        <p:nvPicPr>
          <p:cNvPr id="324" name="Shape 32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25" name="Shape 32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26" name="Shape 32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27" name="Shape 32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328" name="Shape 328" descr="heart in hands shutterstock_31638994.jpg"/>
          <p:cNvPicPr preferRelativeResize="0"/>
          <p:nvPr/>
        </p:nvPicPr>
        <p:blipFill>
          <a:blip r:embed="rId4">
            <a:alphaModFix/>
          </a:blip>
          <a:stretch>
            <a:fillRect/>
          </a:stretch>
        </p:blipFill>
        <p:spPr>
          <a:xfrm>
            <a:off x="4011925" y="860849"/>
            <a:ext cx="4701877" cy="35264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4129300" y="632050"/>
            <a:ext cx="4626600" cy="4161300"/>
          </a:xfrm>
          <a:prstGeom prst="rect">
            <a:avLst/>
          </a:prstGeom>
        </p:spPr>
        <p:txBody>
          <a:bodyPr lIns="91425" tIns="91425" rIns="91425" bIns="91425" anchor="t" anchorCtr="0">
            <a:noAutofit/>
          </a:bodyPr>
          <a:lstStyle/>
          <a:p>
            <a:pPr lvl="0" rtl="0">
              <a:lnSpc>
                <a:spcPct val="200000"/>
              </a:lnSpc>
              <a:spcBef>
                <a:spcPts val="1200"/>
              </a:spcBef>
              <a:spcAft>
                <a:spcPts val="1200"/>
              </a:spcAft>
              <a:buClr>
                <a:schemeClr val="dk1"/>
              </a:buClr>
              <a:buSzPct val="61111"/>
              <a:buFont typeface="Arial"/>
              <a:buNone/>
            </a:pPr>
            <a:r>
              <a:rPr lang="en"/>
              <a:t>Digging for the golden fountain inside you requires effort.  If you’re willing to implement my suggestions and accept my guidance, I’ll funnel the energy your way that you need to get started and </a:t>
            </a:r>
            <a:r>
              <a:rPr lang="en" b="1"/>
              <a:t>DIG TILL YOU FIND THE GOLDEN GODDESS LIVING INSIDE YOU!</a:t>
            </a:r>
          </a:p>
          <a:p>
            <a:pPr lvl="0">
              <a:spcBef>
                <a:spcPts val="0"/>
              </a:spcBef>
              <a:buNone/>
            </a:pPr>
            <a:endParaRPr/>
          </a:p>
        </p:txBody>
      </p:sp>
      <p:pic>
        <p:nvPicPr>
          <p:cNvPr id="334" name="Shape 334" descr="goddess.jpg"/>
          <p:cNvPicPr preferRelativeResize="0"/>
          <p:nvPr/>
        </p:nvPicPr>
        <p:blipFill>
          <a:blip r:embed="rId3">
            <a:alphaModFix/>
          </a:blip>
          <a:stretch>
            <a:fillRect/>
          </a:stretch>
        </p:blipFill>
        <p:spPr>
          <a:xfrm>
            <a:off x="440774" y="419324"/>
            <a:ext cx="2993049" cy="4304849"/>
          </a:xfrm>
          <a:prstGeom prst="rect">
            <a:avLst/>
          </a:prstGeom>
          <a:noFill/>
          <a:ln>
            <a:noFill/>
          </a:ln>
        </p:spPr>
      </p:pic>
      <p:pic>
        <p:nvPicPr>
          <p:cNvPr id="335" name="Shape 335"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336" name="Shape 336"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337" name="Shape 337"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338" name="Shape 338"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en" b="1"/>
              <a:t>TIRED OF YOUR MAN...</a:t>
            </a:r>
          </a:p>
        </p:txBody>
      </p:sp>
      <p:sp>
        <p:nvSpPr>
          <p:cNvPr id="74" name="Shape 7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68300" rtl="0">
              <a:lnSpc>
                <a:spcPct val="200000"/>
              </a:lnSpc>
              <a:spcBef>
                <a:spcPts val="0"/>
              </a:spcBef>
              <a:spcAft>
                <a:spcPts val="0"/>
              </a:spcAft>
              <a:buClr>
                <a:srgbClr val="333333"/>
              </a:buClr>
              <a:buSzPct val="100000"/>
            </a:pPr>
            <a:r>
              <a:rPr lang="en" sz="2200">
                <a:solidFill>
                  <a:srgbClr val="333333"/>
                </a:solidFill>
                <a:highlight>
                  <a:srgbClr val="FFFFFF"/>
                </a:highlight>
              </a:rPr>
              <a:t>Telling jokes at your expense and making you feel helpless or humiliated? </a:t>
            </a:r>
          </a:p>
          <a:p>
            <a:pPr marL="457200" lvl="0" indent="-368300" rtl="0">
              <a:lnSpc>
                <a:spcPct val="200000"/>
              </a:lnSpc>
              <a:spcBef>
                <a:spcPts val="0"/>
              </a:spcBef>
              <a:spcAft>
                <a:spcPts val="0"/>
              </a:spcAft>
              <a:buClr>
                <a:srgbClr val="333333"/>
              </a:buClr>
              <a:buSzPct val="100000"/>
            </a:pPr>
            <a:r>
              <a:rPr lang="en" sz="2200">
                <a:solidFill>
                  <a:srgbClr val="333333"/>
                </a:solidFill>
                <a:highlight>
                  <a:srgbClr val="FFFFFF"/>
                </a:highlight>
              </a:rPr>
              <a:t>Interrupting you and talking over you?</a:t>
            </a:r>
          </a:p>
          <a:p>
            <a:pPr marL="457200" lvl="0" indent="-368300" rtl="0">
              <a:lnSpc>
                <a:spcPct val="200000"/>
              </a:lnSpc>
              <a:spcBef>
                <a:spcPts val="0"/>
              </a:spcBef>
              <a:spcAft>
                <a:spcPts val="0"/>
              </a:spcAft>
              <a:buClr>
                <a:schemeClr val="dk1"/>
              </a:buClr>
              <a:buSzPct val="100000"/>
            </a:pPr>
            <a:r>
              <a:rPr lang="en" sz="2200">
                <a:solidFill>
                  <a:schemeClr val="dk1"/>
                </a:solidFill>
              </a:rPr>
              <a:t>Making you feel exhausted after the most trivial of conversations?</a:t>
            </a:r>
          </a:p>
          <a:p>
            <a:pPr lvl="0" rtl="0">
              <a:spcBef>
                <a:spcPts val="0"/>
              </a:spcBef>
              <a:buNone/>
            </a:pPr>
            <a:endParaRPr sz="2200"/>
          </a:p>
        </p:txBody>
      </p:sp>
      <p:pic>
        <p:nvPicPr>
          <p:cNvPr id="75" name="Shape 7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76" name="Shape 7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77" name="Shape 7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78" name="Shape 7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11700" y="445025"/>
            <a:ext cx="8520600" cy="1974300"/>
          </a:xfrm>
          <a:prstGeom prst="rect">
            <a:avLst/>
          </a:prstGeom>
        </p:spPr>
        <p:txBody>
          <a:bodyPr lIns="91425" tIns="91425" rIns="91425" bIns="91425" anchor="t" anchorCtr="0">
            <a:noAutofit/>
          </a:bodyPr>
          <a:lstStyle/>
          <a:p>
            <a:pPr lvl="0">
              <a:spcBef>
                <a:spcPts val="0"/>
              </a:spcBef>
              <a:buNone/>
            </a:pPr>
            <a:r>
              <a:rPr lang="en" sz="3000"/>
              <a:t>It’s your time. You’re important. </a:t>
            </a:r>
          </a:p>
          <a:p>
            <a:pPr lvl="0">
              <a:spcBef>
                <a:spcPts val="0"/>
              </a:spcBef>
              <a:buNone/>
            </a:pPr>
            <a:endParaRPr sz="3000"/>
          </a:p>
          <a:p>
            <a:pPr lvl="0">
              <a:spcBef>
                <a:spcPts val="0"/>
              </a:spcBef>
              <a:buNone/>
            </a:pPr>
            <a:r>
              <a:rPr lang="en" sz="3000"/>
              <a:t>Come home to yourself.</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p:txBody>
      </p:sp>
      <p:sp>
        <p:nvSpPr>
          <p:cNvPr id="344" name="Shape 344"/>
          <p:cNvSpPr txBox="1">
            <a:spLocks noGrp="1"/>
          </p:cNvSpPr>
          <p:nvPr>
            <p:ph type="body" idx="1"/>
          </p:nvPr>
        </p:nvSpPr>
        <p:spPr>
          <a:xfrm>
            <a:off x="311700" y="2288425"/>
            <a:ext cx="8520600" cy="2280300"/>
          </a:xfrm>
          <a:prstGeom prst="rect">
            <a:avLst/>
          </a:prstGeom>
        </p:spPr>
        <p:txBody>
          <a:bodyPr lIns="91425" tIns="91425" rIns="91425" bIns="91425" anchor="t" anchorCtr="0">
            <a:noAutofit/>
          </a:bodyPr>
          <a:lstStyle/>
          <a:p>
            <a:pPr lvl="0">
              <a:spcBef>
                <a:spcPts val="0"/>
              </a:spcBef>
              <a:buNone/>
            </a:pPr>
            <a:r>
              <a:rPr lang="en" sz="3600">
                <a:latin typeface="Verdana"/>
                <a:ea typeface="Verdana"/>
                <a:cs typeface="Verdana"/>
                <a:sym typeface="Verdana"/>
              </a:rPr>
              <a:t>START BEING HAPPY RIGHT NOW! </a:t>
            </a:r>
            <a:r>
              <a:rPr lang="en"/>
              <a:t> </a:t>
            </a:r>
          </a:p>
          <a:p>
            <a:pPr lvl="0">
              <a:spcBef>
                <a:spcPts val="0"/>
              </a:spcBef>
              <a:buNone/>
            </a:pPr>
            <a:endParaRPr/>
          </a:p>
          <a:p>
            <a:pPr marL="1371600" lvl="0" indent="457200">
              <a:spcBef>
                <a:spcPts val="0"/>
              </a:spcBef>
              <a:buNone/>
            </a:pPr>
            <a:r>
              <a:rPr lang="en" sz="4800" b="1"/>
              <a:t>HERE’S HOW:</a:t>
            </a:r>
          </a:p>
        </p:txBody>
      </p:sp>
      <p:pic>
        <p:nvPicPr>
          <p:cNvPr id="345" name="Shape 34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46" name="Shape 34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47" name="Shape 34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48" name="Shape 34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lnSpc>
                <a:spcPct val="107916"/>
              </a:lnSpc>
              <a:spcBef>
                <a:spcPts val="0"/>
              </a:spcBef>
              <a:spcAft>
                <a:spcPts val="800"/>
              </a:spcAft>
              <a:buClr>
                <a:schemeClr val="dk1"/>
              </a:buClr>
              <a:buSzPct val="45833"/>
              <a:buFont typeface="Arial"/>
              <a:buNone/>
            </a:pPr>
            <a:r>
              <a:rPr lang="en" sz="2400" b="1"/>
              <a:t>DO WHAT YOU LOVE!</a:t>
            </a:r>
          </a:p>
          <a:p>
            <a:pPr lvl="0" algn="ctr" rtl="0">
              <a:lnSpc>
                <a:spcPct val="107916"/>
              </a:lnSpc>
              <a:spcBef>
                <a:spcPts val="0"/>
              </a:spcBef>
              <a:spcAft>
                <a:spcPts val="800"/>
              </a:spcAft>
              <a:buClr>
                <a:schemeClr val="dk1"/>
              </a:buClr>
              <a:buSzPct val="45833"/>
              <a:buFont typeface="Arial"/>
              <a:buNone/>
            </a:pPr>
            <a:r>
              <a:rPr lang="en" sz="2400" b="1"/>
              <a:t>Make yourself smile! </a:t>
            </a:r>
            <a:r>
              <a:rPr lang="en" sz="2200">
                <a:latin typeface="Quattrocento Sans"/>
                <a:ea typeface="Quattrocento Sans"/>
                <a:cs typeface="Quattrocento Sans"/>
                <a:sym typeface="Quattrocento Sans"/>
              </a:rPr>
              <a:t>😊</a:t>
            </a:r>
          </a:p>
          <a:p>
            <a:pPr lvl="0" algn="ctr" rtl="0">
              <a:lnSpc>
                <a:spcPct val="107916"/>
              </a:lnSpc>
              <a:spcBef>
                <a:spcPts val="0"/>
              </a:spcBef>
              <a:spcAft>
                <a:spcPts val="800"/>
              </a:spcAft>
              <a:buClr>
                <a:schemeClr val="dk1"/>
              </a:buClr>
              <a:buSzPct val="50000"/>
              <a:buFont typeface="Arial"/>
              <a:buNone/>
            </a:pPr>
            <a:endParaRPr sz="2200">
              <a:latin typeface="Quattrocento Sans"/>
              <a:ea typeface="Quattrocento Sans"/>
              <a:cs typeface="Quattrocento Sans"/>
              <a:sym typeface="Quattrocento Sans"/>
            </a:endParaRPr>
          </a:p>
          <a:p>
            <a:pPr lvl="0" rtl="0">
              <a:spcBef>
                <a:spcPts val="0"/>
              </a:spcBef>
              <a:buClr>
                <a:srgbClr val="000000"/>
              </a:buClr>
              <a:buSzPct val="39285"/>
              <a:buFont typeface="Arial"/>
              <a:buNone/>
            </a:pPr>
            <a:endParaRPr/>
          </a:p>
        </p:txBody>
      </p:sp>
      <p:pic>
        <p:nvPicPr>
          <p:cNvPr id="354" name="Shape 354" descr="WOMAN-HIKING-MOUNTAINS-SMILING-facebook.jpg"/>
          <p:cNvPicPr preferRelativeResize="0"/>
          <p:nvPr/>
        </p:nvPicPr>
        <p:blipFill>
          <a:blip r:embed="rId3">
            <a:alphaModFix/>
          </a:blip>
          <a:stretch>
            <a:fillRect/>
          </a:stretch>
        </p:blipFill>
        <p:spPr>
          <a:xfrm>
            <a:off x="1487225" y="1652987"/>
            <a:ext cx="6169550" cy="3084775"/>
          </a:xfrm>
          <a:prstGeom prst="rect">
            <a:avLst/>
          </a:prstGeom>
          <a:noFill/>
          <a:ln>
            <a:noFill/>
          </a:ln>
        </p:spPr>
      </p:pic>
      <p:pic>
        <p:nvPicPr>
          <p:cNvPr id="355" name="Shape 355"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356" name="Shape 356"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357" name="Shape 357"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pic>
        <p:nvPicPr>
          <p:cNvPr id="358" name="Shape 358"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lnSpc>
                <a:spcPct val="107916"/>
              </a:lnSpc>
              <a:spcBef>
                <a:spcPts val="0"/>
              </a:spcBef>
              <a:spcAft>
                <a:spcPts val="800"/>
              </a:spcAft>
              <a:buNone/>
            </a:pPr>
            <a:r>
              <a:rPr lang="en" sz="2400" b="1"/>
              <a:t>How do you cope when he verbally assaults you?</a:t>
            </a:r>
          </a:p>
          <a:p>
            <a:pPr lvl="0" algn="ctr" rtl="0">
              <a:lnSpc>
                <a:spcPct val="107916"/>
              </a:lnSpc>
              <a:spcBef>
                <a:spcPts val="0"/>
              </a:spcBef>
              <a:spcAft>
                <a:spcPts val="800"/>
              </a:spcAft>
              <a:buClr>
                <a:schemeClr val="dk1"/>
              </a:buClr>
              <a:buSzPct val="45833"/>
              <a:buFont typeface="Arial"/>
              <a:buNone/>
            </a:pPr>
            <a:r>
              <a:rPr lang="en" sz="2400"/>
              <a:t> </a:t>
            </a:r>
            <a:r>
              <a:rPr lang="en" sz="2400" b="1"/>
              <a:t>WHAT’S YOUR ESCAPE ACTIVITY? </a:t>
            </a:r>
          </a:p>
          <a:p>
            <a:pPr lvl="0">
              <a:spcBef>
                <a:spcPts val="0"/>
              </a:spcBef>
              <a:buNone/>
            </a:pPr>
            <a:endParaRPr sz="2400"/>
          </a:p>
        </p:txBody>
      </p:sp>
      <p:sp>
        <p:nvSpPr>
          <p:cNvPr id="364" name="Shape 364"/>
          <p:cNvSpPr txBox="1">
            <a:spLocks noGrp="1"/>
          </p:cNvSpPr>
          <p:nvPr>
            <p:ph type="body" idx="1"/>
          </p:nvPr>
        </p:nvSpPr>
        <p:spPr>
          <a:xfrm>
            <a:off x="311700" y="1177475"/>
            <a:ext cx="8520600" cy="3416400"/>
          </a:xfrm>
          <a:prstGeom prst="rect">
            <a:avLst/>
          </a:prstGeom>
        </p:spPr>
        <p:txBody>
          <a:bodyPr lIns="91425" tIns="91425" rIns="91425" bIns="91425" anchor="t" anchorCtr="0">
            <a:noAutofit/>
          </a:bodyPr>
          <a:lstStyle/>
          <a:p>
            <a:pPr lvl="0" rtl="0">
              <a:lnSpc>
                <a:spcPct val="107916"/>
              </a:lnSpc>
              <a:spcBef>
                <a:spcPts val="0"/>
              </a:spcBef>
              <a:spcAft>
                <a:spcPts val="800"/>
              </a:spcAft>
              <a:buNone/>
            </a:pPr>
            <a:endParaRPr sz="2200">
              <a:solidFill>
                <a:schemeClr val="dk1"/>
              </a:solidFill>
              <a:latin typeface="Calibri"/>
              <a:ea typeface="Calibri"/>
              <a:cs typeface="Calibri"/>
              <a:sym typeface="Calibri"/>
            </a:endParaRPr>
          </a:p>
          <a:p>
            <a:pPr marL="457200" lvl="0" indent="-228600" rtl="0">
              <a:lnSpc>
                <a:spcPct val="200000"/>
              </a:lnSpc>
              <a:spcBef>
                <a:spcPts val="0"/>
              </a:spcBef>
              <a:spcAft>
                <a:spcPts val="0"/>
              </a:spcAft>
            </a:pPr>
            <a:r>
              <a:rPr lang="en"/>
              <a:t>Overeat, over exercise, over EVERYTHING</a:t>
            </a:r>
          </a:p>
          <a:p>
            <a:pPr marL="457200" lvl="0" indent="-228600" rtl="0">
              <a:lnSpc>
                <a:spcPct val="200000"/>
              </a:lnSpc>
              <a:spcBef>
                <a:spcPts val="0"/>
              </a:spcBef>
              <a:spcAft>
                <a:spcPts val="0"/>
              </a:spcAft>
            </a:pPr>
            <a:r>
              <a:rPr lang="en"/>
              <a:t>Immerse yourself in your kid’s activities</a:t>
            </a:r>
          </a:p>
          <a:p>
            <a:pPr marL="457200" lvl="0" indent="-228600" rtl="0">
              <a:lnSpc>
                <a:spcPct val="200000"/>
              </a:lnSpc>
              <a:spcBef>
                <a:spcPts val="0"/>
              </a:spcBef>
              <a:spcAft>
                <a:spcPts val="0"/>
              </a:spcAft>
            </a:pPr>
            <a:r>
              <a:rPr lang="en"/>
              <a:t>Indulge in alcohol</a:t>
            </a:r>
          </a:p>
          <a:p>
            <a:pPr marL="457200" lvl="0" indent="-228600" rtl="0">
              <a:lnSpc>
                <a:spcPct val="200000"/>
              </a:lnSpc>
              <a:spcBef>
                <a:spcPts val="0"/>
              </a:spcBef>
              <a:spcAft>
                <a:spcPts val="0"/>
              </a:spcAft>
            </a:pPr>
            <a:r>
              <a:rPr lang="en"/>
              <a:t>Shop till you drop</a:t>
            </a:r>
          </a:p>
          <a:p>
            <a:pPr marL="457200" lvl="0" indent="-228600" rtl="0">
              <a:lnSpc>
                <a:spcPct val="200000"/>
              </a:lnSpc>
              <a:spcBef>
                <a:spcPts val="0"/>
              </a:spcBef>
              <a:spcAft>
                <a:spcPts val="0"/>
              </a:spcAft>
            </a:pPr>
            <a:r>
              <a:rPr lang="en"/>
              <a:t>Read or watch TV</a:t>
            </a:r>
          </a:p>
          <a:p>
            <a:pPr marL="457200" lvl="0" indent="-228600" rtl="0">
              <a:lnSpc>
                <a:spcPct val="200000"/>
              </a:lnSpc>
              <a:spcBef>
                <a:spcPts val="0"/>
              </a:spcBef>
              <a:spcAft>
                <a:spcPts val="0"/>
              </a:spcAft>
            </a:pPr>
            <a:r>
              <a:rPr lang="en"/>
              <a:t>Go screw around -You’ll show HIM!</a:t>
            </a:r>
          </a:p>
        </p:txBody>
      </p:sp>
      <p:pic>
        <p:nvPicPr>
          <p:cNvPr id="365" name="Shape 36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66" name="Shape 36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67" name="Shape 36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68" name="Shape 36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369" name="Shape 369" descr="635897207369180529-1768147631_soccer mom.jpg"/>
          <p:cNvPicPr preferRelativeResize="0"/>
          <p:nvPr/>
        </p:nvPicPr>
        <p:blipFill>
          <a:blip r:embed="rId4">
            <a:alphaModFix/>
          </a:blip>
          <a:stretch>
            <a:fillRect/>
          </a:stretch>
        </p:blipFill>
        <p:spPr>
          <a:xfrm>
            <a:off x="5413649" y="1737750"/>
            <a:ext cx="3439600" cy="272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lnSpc>
                <a:spcPct val="107916"/>
              </a:lnSpc>
              <a:spcBef>
                <a:spcPts val="0"/>
              </a:spcBef>
              <a:spcAft>
                <a:spcPts val="800"/>
              </a:spcAft>
              <a:buNone/>
            </a:pPr>
            <a:r>
              <a:rPr lang="en" sz="3600" b="1"/>
              <a:t>REPEAT THIS MANTRA:</a:t>
            </a:r>
          </a:p>
          <a:p>
            <a:pPr lvl="0" algn="ctr" rtl="0">
              <a:lnSpc>
                <a:spcPct val="107916"/>
              </a:lnSpc>
              <a:spcBef>
                <a:spcPts val="0"/>
              </a:spcBef>
              <a:spcAft>
                <a:spcPts val="800"/>
              </a:spcAft>
              <a:buClr>
                <a:schemeClr val="dk1"/>
              </a:buClr>
              <a:buSzPct val="30555"/>
              <a:buFont typeface="Arial"/>
              <a:buNone/>
            </a:pPr>
            <a:r>
              <a:rPr lang="en" sz="3600"/>
              <a:t>“I want to escape this verbal abuse. I have a right to get away from it. I deserve to be treated with respect.” </a:t>
            </a:r>
          </a:p>
          <a:p>
            <a:pPr lvl="0" rtl="0">
              <a:lnSpc>
                <a:spcPct val="107916"/>
              </a:lnSpc>
              <a:spcBef>
                <a:spcPts val="0"/>
              </a:spcBef>
              <a:spcAft>
                <a:spcPts val="800"/>
              </a:spcAft>
              <a:buClr>
                <a:schemeClr val="dk1"/>
              </a:buClr>
              <a:buSzPct val="50000"/>
              <a:buFont typeface="Arial"/>
              <a:buNone/>
            </a:pPr>
            <a:endParaRPr sz="2200"/>
          </a:p>
          <a:p>
            <a:pPr lvl="0" algn="ctr" rtl="0">
              <a:lnSpc>
                <a:spcPct val="107916"/>
              </a:lnSpc>
              <a:spcBef>
                <a:spcPts val="0"/>
              </a:spcBef>
              <a:spcAft>
                <a:spcPts val="800"/>
              </a:spcAft>
              <a:buClr>
                <a:schemeClr val="dk1"/>
              </a:buClr>
              <a:buSzPct val="50000"/>
              <a:buFont typeface="Arial"/>
              <a:buNone/>
            </a:pPr>
            <a:r>
              <a:rPr lang="en" sz="2200"/>
              <a:t>Then: Immerse yourself in your PRE-DETERMINED ESCAPE ACTIVITY for at least 30 minutes. ENJOY YOUR ESCAPE.</a:t>
            </a:r>
          </a:p>
        </p:txBody>
      </p:sp>
      <p:pic>
        <p:nvPicPr>
          <p:cNvPr id="375" name="Shape 37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76" name="Shape 37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77" name="Shape 37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78" name="Shape 37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311700" y="237950"/>
            <a:ext cx="8520600" cy="572700"/>
          </a:xfrm>
          <a:prstGeom prst="rect">
            <a:avLst/>
          </a:prstGeom>
        </p:spPr>
        <p:txBody>
          <a:bodyPr lIns="91425" tIns="91425" rIns="91425" bIns="91425" anchor="t" anchorCtr="0">
            <a:noAutofit/>
          </a:bodyPr>
          <a:lstStyle/>
          <a:p>
            <a:pPr lvl="0">
              <a:spcBef>
                <a:spcPts val="0"/>
              </a:spcBef>
              <a:buNone/>
            </a:pPr>
            <a:r>
              <a:rPr lang="en"/>
              <a:t>I CAN SHOW YOU HOW TO  . . .</a:t>
            </a:r>
          </a:p>
        </p:txBody>
      </p:sp>
      <p:sp>
        <p:nvSpPr>
          <p:cNvPr id="384" name="Shape 384"/>
          <p:cNvSpPr txBox="1">
            <a:spLocks noGrp="1"/>
          </p:cNvSpPr>
          <p:nvPr>
            <p:ph type="body" idx="1"/>
          </p:nvPr>
        </p:nvSpPr>
        <p:spPr>
          <a:xfrm>
            <a:off x="845175" y="1057050"/>
            <a:ext cx="7856400" cy="3265500"/>
          </a:xfrm>
          <a:prstGeom prst="rect">
            <a:avLst/>
          </a:prstGeom>
        </p:spPr>
        <p:txBody>
          <a:bodyPr lIns="91425" tIns="91425" rIns="91425" bIns="91425" anchor="t" anchorCtr="0">
            <a:noAutofit/>
          </a:bodyPr>
          <a:lstStyle/>
          <a:p>
            <a:pPr marL="457200" lvl="0" indent="-419100" rtl="0">
              <a:spcBef>
                <a:spcPts val="0"/>
              </a:spcBef>
              <a:buSzPct val="100000"/>
              <a:buFont typeface="Verdana"/>
              <a:buAutoNum type="arabicPeriod"/>
            </a:pPr>
            <a:r>
              <a:rPr lang="en" sz="3000">
                <a:latin typeface="Verdana"/>
                <a:ea typeface="Verdana"/>
                <a:cs typeface="Verdana"/>
                <a:sym typeface="Verdana"/>
              </a:rPr>
              <a:t>Stop feeling like an old pair of shoes that have been tossed into the corner and forgotten. </a:t>
            </a:r>
          </a:p>
          <a:p>
            <a:pPr marL="457200" lvl="0" indent="-419100" rtl="0">
              <a:spcBef>
                <a:spcPts val="0"/>
              </a:spcBef>
              <a:buSzPct val="100000"/>
              <a:buFont typeface="Verdana"/>
              <a:buAutoNum type="arabicPeriod"/>
            </a:pPr>
            <a:r>
              <a:rPr lang="en" sz="3000">
                <a:latin typeface="Verdana"/>
                <a:ea typeface="Verdana"/>
                <a:cs typeface="Verdana"/>
                <a:sym typeface="Verdana"/>
              </a:rPr>
              <a:t>Stop feeling sorry for him.</a:t>
            </a:r>
          </a:p>
          <a:p>
            <a:pPr marL="457200" lvl="0" indent="-419100" rtl="0">
              <a:spcBef>
                <a:spcPts val="0"/>
              </a:spcBef>
              <a:buSzPct val="100000"/>
              <a:buFont typeface="Verdana"/>
              <a:buAutoNum type="arabicPeriod"/>
            </a:pPr>
            <a:r>
              <a:rPr lang="en" sz="3000">
                <a:latin typeface="Verdana"/>
                <a:ea typeface="Verdana"/>
                <a:cs typeface="Verdana"/>
                <a:sym typeface="Verdana"/>
              </a:rPr>
              <a:t>START FEELING MORE IMPORTANT than his stack of papers.</a:t>
            </a:r>
          </a:p>
          <a:p>
            <a:pPr lvl="0">
              <a:spcBef>
                <a:spcPts val="0"/>
              </a:spcBef>
              <a:buNone/>
            </a:pPr>
            <a:endParaRPr>
              <a:latin typeface="Ultra"/>
              <a:ea typeface="Ultra"/>
              <a:cs typeface="Ultra"/>
              <a:sym typeface="Ultra"/>
            </a:endParaRPr>
          </a:p>
        </p:txBody>
      </p:sp>
      <p:pic>
        <p:nvPicPr>
          <p:cNvPr id="385" name="Shape 38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86" name="Shape 38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87" name="Shape 38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88" name="Shape 38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1545475" y="420875"/>
            <a:ext cx="5638500" cy="798600"/>
          </a:xfrm>
          <a:prstGeom prst="rect">
            <a:avLst/>
          </a:prstGeom>
        </p:spPr>
        <p:txBody>
          <a:bodyPr lIns="91425" tIns="91425" rIns="91425" bIns="91425" anchor="t" anchorCtr="0">
            <a:noAutofit/>
          </a:bodyPr>
          <a:lstStyle/>
          <a:p>
            <a:pPr lvl="0">
              <a:spcBef>
                <a:spcPts val="0"/>
              </a:spcBef>
              <a:buNone/>
            </a:pPr>
            <a:r>
              <a:rPr lang="en" sz="3600">
                <a:solidFill>
                  <a:schemeClr val="dk2"/>
                </a:solidFill>
              </a:rPr>
              <a:t>ARE YOU READY TO . . .</a:t>
            </a:r>
          </a:p>
        </p:txBody>
      </p:sp>
      <p:sp>
        <p:nvSpPr>
          <p:cNvPr id="394" name="Shape 394"/>
          <p:cNvSpPr txBox="1">
            <a:spLocks noGrp="1"/>
          </p:cNvSpPr>
          <p:nvPr>
            <p:ph type="body" idx="1"/>
          </p:nvPr>
        </p:nvSpPr>
        <p:spPr>
          <a:xfrm>
            <a:off x="311700" y="1485100"/>
            <a:ext cx="4505700" cy="3083700"/>
          </a:xfrm>
          <a:prstGeom prst="rect">
            <a:avLst/>
          </a:prstGeom>
        </p:spPr>
        <p:txBody>
          <a:bodyPr lIns="91425" tIns="91425" rIns="91425" bIns="91425" anchor="t" anchorCtr="0">
            <a:noAutofit/>
          </a:bodyPr>
          <a:lstStyle/>
          <a:p>
            <a:pPr lvl="0" rtl="0">
              <a:lnSpc>
                <a:spcPct val="200000"/>
              </a:lnSpc>
              <a:spcBef>
                <a:spcPts val="1200"/>
              </a:spcBef>
              <a:spcAft>
                <a:spcPts val="1200"/>
              </a:spcAft>
              <a:buNone/>
            </a:pPr>
            <a:r>
              <a:rPr lang="en"/>
              <a:t>JUMP INTO A LASTING CHANGE?</a:t>
            </a:r>
          </a:p>
          <a:p>
            <a:pPr lvl="0" rtl="0">
              <a:lnSpc>
                <a:spcPct val="200000"/>
              </a:lnSpc>
              <a:spcBef>
                <a:spcPts val="1200"/>
              </a:spcBef>
              <a:spcAft>
                <a:spcPts val="1200"/>
              </a:spcAft>
              <a:buClr>
                <a:schemeClr val="dk1"/>
              </a:buClr>
              <a:buSzPct val="61111"/>
              <a:buFont typeface="Arial"/>
              <a:buNone/>
            </a:pPr>
            <a:r>
              <a:rPr lang="en"/>
              <a:t>FIND what makes you bubble joy from the inside out?</a:t>
            </a:r>
          </a:p>
          <a:p>
            <a:pPr lvl="0">
              <a:spcBef>
                <a:spcPts val="0"/>
              </a:spcBef>
              <a:buNone/>
            </a:pPr>
            <a:endParaRPr/>
          </a:p>
        </p:txBody>
      </p:sp>
      <p:pic>
        <p:nvPicPr>
          <p:cNvPr id="395" name="Shape 39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396" name="Shape 39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397" name="Shape 39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398" name="Shape 39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399" name="Shape 399" descr="woman parachuting.jpg"/>
          <p:cNvPicPr preferRelativeResize="0"/>
          <p:nvPr/>
        </p:nvPicPr>
        <p:blipFill>
          <a:blip r:embed="rId4">
            <a:alphaModFix/>
          </a:blip>
          <a:stretch>
            <a:fillRect/>
          </a:stretch>
        </p:blipFill>
        <p:spPr>
          <a:xfrm>
            <a:off x="4817400" y="1854825"/>
            <a:ext cx="3814099" cy="217014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311700" y="558975"/>
            <a:ext cx="8520600" cy="4306800"/>
          </a:xfrm>
          <a:prstGeom prst="rect">
            <a:avLst/>
          </a:prstGeom>
        </p:spPr>
        <p:txBody>
          <a:bodyPr lIns="91425" tIns="91425" rIns="91425" bIns="91425" anchor="t" anchorCtr="0">
            <a:noAutofit/>
          </a:bodyPr>
          <a:lstStyle/>
          <a:p>
            <a:pPr lvl="0" rtl="0">
              <a:spcBef>
                <a:spcPts val="0"/>
              </a:spcBef>
              <a:spcAft>
                <a:spcPts val="800"/>
              </a:spcAft>
              <a:buNone/>
            </a:pPr>
            <a:r>
              <a:rPr lang="en" sz="6000">
                <a:solidFill>
                  <a:schemeClr val="dk1"/>
                </a:solidFill>
                <a:latin typeface="Calibri"/>
                <a:ea typeface="Calibri"/>
                <a:cs typeface="Calibri"/>
                <a:sym typeface="Calibri"/>
              </a:rPr>
              <a:t>I can catapult you into the relationship you desire, with your man and yourself. </a:t>
            </a:r>
            <a:r>
              <a:rPr lang="en" sz="2400">
                <a:solidFill>
                  <a:schemeClr val="dk1"/>
                </a:solidFill>
                <a:latin typeface="Calibri"/>
                <a:ea typeface="Calibri"/>
                <a:cs typeface="Calibri"/>
                <a:sym typeface="Calibri"/>
              </a:rPr>
              <a:t> </a:t>
            </a:r>
          </a:p>
          <a:p>
            <a:pPr lvl="0">
              <a:spcBef>
                <a:spcPts val="0"/>
              </a:spcBef>
              <a:buNone/>
            </a:pPr>
            <a:endParaRPr sz="2400"/>
          </a:p>
        </p:txBody>
      </p:sp>
      <p:pic>
        <p:nvPicPr>
          <p:cNvPr id="405" name="Shape 40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06" name="Shape 40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07" name="Shape 40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08" name="Shape 40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366175" y="470875"/>
            <a:ext cx="8520600" cy="4098000"/>
          </a:xfrm>
          <a:prstGeom prst="rect">
            <a:avLst/>
          </a:prstGeom>
        </p:spPr>
        <p:txBody>
          <a:bodyPr lIns="91425" tIns="91425" rIns="91425" bIns="91425" anchor="t" anchorCtr="0">
            <a:noAutofit/>
          </a:bodyPr>
          <a:lstStyle/>
          <a:p>
            <a:pPr lvl="0" rtl="0">
              <a:spcBef>
                <a:spcPts val="0"/>
              </a:spcBef>
              <a:spcAft>
                <a:spcPts val="800"/>
              </a:spcAft>
              <a:buNone/>
            </a:pPr>
            <a:r>
              <a:rPr lang="en" sz="3600">
                <a:solidFill>
                  <a:schemeClr val="dk1"/>
                </a:solidFill>
                <a:latin typeface="Calibri"/>
                <a:ea typeface="Calibri"/>
                <a:cs typeface="Calibri"/>
                <a:sym typeface="Calibri"/>
              </a:rPr>
              <a:t>For 22 years, I didn’t realize what my husband was saying was actually abuse. I thought it was normal. </a:t>
            </a:r>
          </a:p>
          <a:p>
            <a:pPr lvl="0" rtl="0">
              <a:spcBef>
                <a:spcPts val="0"/>
              </a:spcBef>
              <a:spcAft>
                <a:spcPts val="800"/>
              </a:spcAft>
              <a:buNone/>
            </a:pPr>
            <a:r>
              <a:rPr lang="en" sz="3600">
                <a:solidFill>
                  <a:schemeClr val="dk1"/>
                </a:solidFill>
                <a:latin typeface="Calibri"/>
                <a:ea typeface="Calibri"/>
                <a:cs typeface="Calibri"/>
                <a:sym typeface="Calibri"/>
              </a:rPr>
              <a:t>We’d always argued but I made every excuse for why I couldn’t seem to do anything right. </a:t>
            </a:r>
          </a:p>
        </p:txBody>
      </p:sp>
      <p:pic>
        <p:nvPicPr>
          <p:cNvPr id="414" name="Shape 414" descr="mzm-border.png"/>
          <p:cNvPicPr preferRelativeResize="0"/>
          <p:nvPr/>
        </p:nvPicPr>
        <p:blipFill>
          <a:blip r:embed="rId3">
            <a:alphaModFix/>
          </a:blip>
          <a:stretch>
            <a:fillRect/>
          </a:stretch>
        </p:blipFill>
        <p:spPr>
          <a:xfrm rot="10800000" flipH="1">
            <a:off x="0" y="5021949"/>
            <a:ext cx="9144000" cy="142425"/>
          </a:xfrm>
          <a:prstGeom prst="rect">
            <a:avLst/>
          </a:prstGeom>
          <a:noFill/>
          <a:ln>
            <a:noFill/>
          </a:ln>
        </p:spPr>
      </p:pic>
      <p:pic>
        <p:nvPicPr>
          <p:cNvPr id="415" name="Shape 41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16" name="Shape 41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17" name="Shape 41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70875" y="294225"/>
            <a:ext cx="8307000" cy="1246500"/>
          </a:xfrm>
          <a:prstGeom prst="rect">
            <a:avLst/>
          </a:prstGeom>
        </p:spPr>
        <p:txBody>
          <a:bodyPr lIns="91425" tIns="91425" rIns="91425" bIns="91425" anchor="t" anchorCtr="0">
            <a:noAutofit/>
          </a:bodyPr>
          <a:lstStyle/>
          <a:p>
            <a:pPr lvl="0" rtl="0">
              <a:lnSpc>
                <a:spcPct val="115000"/>
              </a:lnSpc>
              <a:spcBef>
                <a:spcPts val="0"/>
              </a:spcBef>
              <a:spcAft>
                <a:spcPts val="800"/>
              </a:spcAft>
              <a:buClr>
                <a:schemeClr val="dk1"/>
              </a:buClr>
              <a:buSzPct val="25000"/>
              <a:buFont typeface="Arial"/>
              <a:buNone/>
            </a:pPr>
            <a:r>
              <a:rPr lang="en" sz="6000">
                <a:latin typeface="Calibri"/>
                <a:ea typeface="Calibri"/>
                <a:cs typeface="Calibri"/>
                <a:sym typeface="Calibri"/>
              </a:rPr>
              <a:t>I’d make excuses for him.</a:t>
            </a:r>
          </a:p>
        </p:txBody>
      </p:sp>
      <p:sp>
        <p:nvSpPr>
          <p:cNvPr id="423" name="Shape 423"/>
          <p:cNvSpPr txBox="1">
            <a:spLocks noGrp="1"/>
          </p:cNvSpPr>
          <p:nvPr>
            <p:ph type="body" idx="1"/>
          </p:nvPr>
        </p:nvSpPr>
        <p:spPr>
          <a:xfrm>
            <a:off x="311700" y="1187750"/>
            <a:ext cx="8520600" cy="3416400"/>
          </a:xfrm>
          <a:prstGeom prst="rect">
            <a:avLst/>
          </a:prstGeom>
        </p:spPr>
        <p:txBody>
          <a:bodyPr lIns="91425" tIns="91425" rIns="91425" bIns="91425" anchor="t" anchorCtr="0">
            <a:noAutofit/>
          </a:bodyPr>
          <a:lstStyle/>
          <a:p>
            <a:pPr lvl="0" rtl="0">
              <a:spcBef>
                <a:spcPts val="0"/>
              </a:spcBef>
              <a:spcAft>
                <a:spcPts val="800"/>
              </a:spcAft>
              <a:buNone/>
            </a:pPr>
            <a:endParaRPr sz="2400">
              <a:solidFill>
                <a:schemeClr val="dk1"/>
              </a:solidFill>
              <a:latin typeface="Calibri"/>
              <a:ea typeface="Calibri"/>
              <a:cs typeface="Calibri"/>
              <a:sym typeface="Calibri"/>
            </a:endParaRPr>
          </a:p>
          <a:p>
            <a:pPr marL="457200" lvl="0" indent="-381000" rtl="0">
              <a:spcBef>
                <a:spcPts val="0"/>
              </a:spcBef>
              <a:spcAft>
                <a:spcPts val="800"/>
              </a:spcAft>
              <a:buClr>
                <a:schemeClr val="dk1"/>
              </a:buClr>
              <a:buSzPct val="100000"/>
              <a:buFont typeface="Calibri"/>
            </a:pPr>
            <a:r>
              <a:rPr lang="en" sz="2400">
                <a:solidFill>
                  <a:schemeClr val="dk1"/>
                </a:solidFill>
                <a:latin typeface="Calibri"/>
                <a:ea typeface="Calibri"/>
                <a:cs typeface="Calibri"/>
                <a:sym typeface="Calibri"/>
              </a:rPr>
              <a:t>He had a stressful workday. </a:t>
            </a:r>
          </a:p>
          <a:p>
            <a:pPr marL="457200" lvl="0" indent="-381000" rtl="0">
              <a:spcBef>
                <a:spcPts val="0"/>
              </a:spcBef>
              <a:spcAft>
                <a:spcPts val="800"/>
              </a:spcAft>
              <a:buClr>
                <a:schemeClr val="dk1"/>
              </a:buClr>
              <a:buSzPct val="100000"/>
              <a:buFont typeface="Calibri"/>
            </a:pPr>
            <a:r>
              <a:rPr lang="en" sz="2400">
                <a:solidFill>
                  <a:schemeClr val="dk1"/>
                </a:solidFill>
                <a:latin typeface="Calibri"/>
                <a:ea typeface="Calibri"/>
                <a:cs typeface="Calibri"/>
                <a:sym typeface="Calibri"/>
              </a:rPr>
              <a:t>He doesn't’ REALLY mean to hurt me. He LOVES ME.</a:t>
            </a:r>
          </a:p>
          <a:p>
            <a:pPr marL="457200" lvl="0" indent="-381000" rtl="0">
              <a:spcBef>
                <a:spcPts val="0"/>
              </a:spcBef>
              <a:spcAft>
                <a:spcPts val="800"/>
              </a:spcAft>
              <a:buClr>
                <a:schemeClr val="dk1"/>
              </a:buClr>
              <a:buSzPct val="100000"/>
              <a:buFont typeface="Calibri"/>
            </a:pPr>
            <a:r>
              <a:rPr lang="en" sz="2400">
                <a:solidFill>
                  <a:schemeClr val="dk1"/>
                </a:solidFill>
                <a:latin typeface="Calibri"/>
                <a:ea typeface="Calibri"/>
                <a:cs typeface="Calibri"/>
                <a:sym typeface="Calibri"/>
              </a:rPr>
              <a:t>I really was as slow/dumb/inept as he said. </a:t>
            </a:r>
          </a:p>
          <a:p>
            <a:pPr lvl="0">
              <a:spcBef>
                <a:spcPts val="0"/>
              </a:spcBef>
              <a:buNone/>
            </a:pPr>
            <a:endParaRPr/>
          </a:p>
        </p:txBody>
      </p:sp>
      <p:pic>
        <p:nvPicPr>
          <p:cNvPr id="424" name="Shape 42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25" name="Shape 42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26" name="Shape 42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27" name="Shape 42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DONE MAKING EXCUSES?</a:t>
            </a:r>
          </a:p>
        </p:txBody>
      </p:sp>
      <p:sp>
        <p:nvSpPr>
          <p:cNvPr id="433" name="Shape 43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spcAft>
                <a:spcPts val="800"/>
              </a:spcAft>
              <a:buNone/>
            </a:pPr>
            <a:r>
              <a:rPr lang="en" sz="2400">
                <a:solidFill>
                  <a:schemeClr val="dk1"/>
                </a:solidFill>
                <a:latin typeface="Calibri"/>
                <a:ea typeface="Calibri"/>
                <a:cs typeface="Calibri"/>
                <a:sym typeface="Calibri"/>
              </a:rPr>
              <a:t>MY 8 WEEK PROGRAM teaches you how to communicate with your man in a way that will help him change.  </a:t>
            </a:r>
          </a:p>
          <a:p>
            <a:pPr lvl="0" rtl="0">
              <a:spcBef>
                <a:spcPts val="0"/>
              </a:spcBef>
              <a:spcAft>
                <a:spcPts val="800"/>
              </a:spcAft>
              <a:buNone/>
            </a:pPr>
            <a:endParaRPr sz="2400">
              <a:solidFill>
                <a:schemeClr val="dk1"/>
              </a:solidFill>
              <a:latin typeface="Calibri"/>
              <a:ea typeface="Calibri"/>
              <a:cs typeface="Calibri"/>
              <a:sym typeface="Calibri"/>
            </a:endParaRPr>
          </a:p>
          <a:p>
            <a:pPr lvl="0" rtl="0">
              <a:spcBef>
                <a:spcPts val="0"/>
              </a:spcBef>
              <a:spcAft>
                <a:spcPts val="800"/>
              </a:spcAft>
              <a:buClr>
                <a:schemeClr val="dk1"/>
              </a:buClr>
              <a:buSzPct val="45833"/>
              <a:buFont typeface="Arial"/>
              <a:buNone/>
            </a:pPr>
            <a:r>
              <a:rPr lang="en" sz="2400">
                <a:solidFill>
                  <a:schemeClr val="dk1"/>
                </a:solidFill>
                <a:latin typeface="Calibri"/>
                <a:ea typeface="Calibri"/>
                <a:cs typeface="Calibri"/>
                <a:sym typeface="Calibri"/>
              </a:rPr>
              <a:t>MORE IMPORTANTLY, YOU’LL CHANGE—FROM THE INSIDE, OUT.</a:t>
            </a:r>
          </a:p>
          <a:p>
            <a:pPr lvl="0">
              <a:spcBef>
                <a:spcPts val="0"/>
              </a:spcBef>
              <a:buNone/>
            </a:pPr>
            <a:endParaRPr/>
          </a:p>
        </p:txBody>
      </p:sp>
      <p:pic>
        <p:nvPicPr>
          <p:cNvPr id="434" name="Shape 43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35" name="Shape 43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36" name="Shape 43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37" name="Shape 43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264850" y="1214475"/>
            <a:ext cx="8520600" cy="3416400"/>
          </a:xfrm>
          <a:prstGeom prst="rect">
            <a:avLst/>
          </a:prstGeom>
        </p:spPr>
        <p:txBody>
          <a:bodyPr lIns="91425" tIns="91425" rIns="91425" bIns="91425" anchor="t" anchorCtr="0">
            <a:noAutofit/>
          </a:bodyPr>
          <a:lstStyle/>
          <a:p>
            <a:pPr marL="457200" lvl="0" indent="-368300" rtl="0">
              <a:lnSpc>
                <a:spcPct val="200000"/>
              </a:lnSpc>
              <a:spcBef>
                <a:spcPts val="0"/>
              </a:spcBef>
              <a:spcAft>
                <a:spcPts val="0"/>
              </a:spcAft>
              <a:buClr>
                <a:schemeClr val="dk1"/>
              </a:buClr>
              <a:buSzPct val="100000"/>
            </a:pPr>
            <a:r>
              <a:rPr lang="en" sz="2200">
                <a:solidFill>
                  <a:schemeClr val="dk1"/>
                </a:solidFill>
              </a:rPr>
              <a:t> Judge or criticize what you say/do?</a:t>
            </a:r>
          </a:p>
          <a:p>
            <a:pPr marL="457200" lvl="0" indent="-368300" rtl="0">
              <a:lnSpc>
                <a:spcPct val="200000"/>
              </a:lnSpc>
              <a:spcBef>
                <a:spcPts val="0"/>
              </a:spcBef>
              <a:spcAft>
                <a:spcPts val="0"/>
              </a:spcAft>
              <a:buClr>
                <a:schemeClr val="dk1"/>
              </a:buClr>
              <a:buSzPct val="100000"/>
            </a:pPr>
            <a:r>
              <a:rPr lang="en" sz="2200">
                <a:solidFill>
                  <a:schemeClr val="dk1"/>
                </a:solidFill>
              </a:rPr>
              <a:t>Interrupt you mid-sentence or change the topic completely?</a:t>
            </a:r>
          </a:p>
          <a:p>
            <a:pPr marL="457200" lvl="0" indent="-368300" rtl="0">
              <a:lnSpc>
                <a:spcPct val="200000"/>
              </a:lnSpc>
              <a:spcBef>
                <a:spcPts val="0"/>
              </a:spcBef>
              <a:spcAft>
                <a:spcPts val="0"/>
              </a:spcAft>
              <a:buSzPct val="100000"/>
            </a:pPr>
            <a:r>
              <a:rPr lang="en" sz="2200">
                <a:solidFill>
                  <a:schemeClr val="dk1"/>
                </a:solidFill>
              </a:rPr>
              <a:t>Tell you how you feel such as, “You al</a:t>
            </a:r>
            <a:r>
              <a:rPr lang="en" sz="2200"/>
              <a:t>ways </a:t>
            </a:r>
            <a:r>
              <a:rPr lang="en" sz="2200">
                <a:solidFill>
                  <a:schemeClr val="dk1"/>
                </a:solidFill>
              </a:rPr>
              <a:t>want to argue” or “You’re never happy?”</a:t>
            </a:r>
          </a:p>
          <a:p>
            <a:pPr lvl="0">
              <a:spcBef>
                <a:spcPts val="0"/>
              </a:spcBef>
              <a:buNone/>
            </a:pPr>
            <a:endParaRPr/>
          </a:p>
        </p:txBody>
      </p:sp>
      <p:sp>
        <p:nvSpPr>
          <p:cNvPr id="84" name="Shape 84"/>
          <p:cNvSpPr txBox="1">
            <a:spLocks noGrp="1"/>
          </p:cNvSpPr>
          <p:nvPr>
            <p:ph type="title"/>
          </p:nvPr>
        </p:nvSpPr>
        <p:spPr>
          <a:xfrm>
            <a:off x="311700" y="491875"/>
            <a:ext cx="8520600" cy="572700"/>
          </a:xfrm>
          <a:prstGeom prst="rect">
            <a:avLst/>
          </a:prstGeom>
        </p:spPr>
        <p:txBody>
          <a:bodyPr lIns="91425" tIns="91425" rIns="91425" bIns="91425" anchor="t" anchorCtr="0">
            <a:noAutofit/>
          </a:bodyPr>
          <a:lstStyle/>
          <a:p>
            <a:pPr lvl="0" algn="ctr" rtl="0">
              <a:spcBef>
                <a:spcPts val="0"/>
              </a:spcBef>
              <a:buNone/>
            </a:pPr>
            <a:r>
              <a:rPr lang="en" b="1"/>
              <a:t>DOES YOUR MAN...</a:t>
            </a:r>
          </a:p>
        </p:txBody>
      </p:sp>
      <p:pic>
        <p:nvPicPr>
          <p:cNvPr id="85" name="Shape 8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86" name="Shape 8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87" name="Shape 8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88" name="Shape 8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311700" y="669000"/>
            <a:ext cx="8520600" cy="3416400"/>
          </a:xfrm>
          <a:prstGeom prst="rect">
            <a:avLst/>
          </a:prstGeom>
        </p:spPr>
        <p:txBody>
          <a:bodyPr lIns="91425" tIns="91425" rIns="91425" bIns="91425" anchor="t" anchorCtr="0">
            <a:noAutofit/>
          </a:bodyPr>
          <a:lstStyle/>
          <a:p>
            <a:pPr lvl="0" rtl="0">
              <a:spcBef>
                <a:spcPts val="0"/>
              </a:spcBef>
              <a:spcAft>
                <a:spcPts val="800"/>
              </a:spcAft>
              <a:buClr>
                <a:schemeClr val="dk1"/>
              </a:buClr>
              <a:buSzPct val="30555"/>
              <a:buFont typeface="Arial"/>
              <a:buNone/>
            </a:pPr>
            <a:r>
              <a:rPr lang="en" sz="3600">
                <a:solidFill>
                  <a:schemeClr val="dk1"/>
                </a:solidFill>
                <a:latin typeface="Calibri"/>
                <a:ea typeface="Calibri"/>
                <a:cs typeface="Calibri"/>
                <a:sym typeface="Calibri"/>
              </a:rPr>
              <a:t>That’s why I’m offering you </a:t>
            </a:r>
          </a:p>
          <a:p>
            <a:pPr lvl="0" rtl="0">
              <a:spcBef>
                <a:spcPts val="0"/>
              </a:spcBef>
              <a:spcAft>
                <a:spcPts val="800"/>
              </a:spcAft>
              <a:buClr>
                <a:schemeClr val="dk1"/>
              </a:buClr>
              <a:buSzPct val="30555"/>
              <a:buFont typeface="Arial"/>
              <a:buNone/>
            </a:pPr>
            <a:r>
              <a:rPr lang="en" sz="3600">
                <a:solidFill>
                  <a:schemeClr val="dk1"/>
                </a:solidFill>
                <a:latin typeface="Calibri"/>
                <a:ea typeface="Calibri"/>
                <a:cs typeface="Calibri"/>
                <a:sym typeface="Calibri"/>
              </a:rPr>
              <a:t>ONE FREE CONSULTATION NOW!</a:t>
            </a:r>
          </a:p>
          <a:p>
            <a:pPr lvl="0" rtl="0">
              <a:spcBef>
                <a:spcPts val="0"/>
              </a:spcBef>
              <a:spcAft>
                <a:spcPts val="800"/>
              </a:spcAft>
              <a:buClr>
                <a:schemeClr val="dk1"/>
              </a:buClr>
              <a:buSzPct val="61111"/>
              <a:buFont typeface="Arial"/>
              <a:buNone/>
            </a:pPr>
            <a:endParaRPr/>
          </a:p>
        </p:txBody>
      </p:sp>
      <p:pic>
        <p:nvPicPr>
          <p:cNvPr id="443" name="Shape 443"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44" name="Shape 444"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45" name="Shape 445"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46" name="Shape 446"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
        <p:nvSpPr>
          <p:cNvPr id="447" name="Shape 447">
            <a:hlinkClick r:id="rId4"/>
          </p:cNvPr>
          <p:cNvSpPr/>
          <p:nvPr/>
        </p:nvSpPr>
        <p:spPr>
          <a:xfrm>
            <a:off x="2695200" y="2711550"/>
            <a:ext cx="3538800" cy="792000"/>
          </a:xfrm>
          <a:prstGeom prst="rect">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8" name="Shape 448"/>
          <p:cNvSpPr txBox="1"/>
          <p:nvPr/>
        </p:nvSpPr>
        <p:spPr>
          <a:xfrm>
            <a:off x="2849600" y="2711550"/>
            <a:ext cx="3219900" cy="817800"/>
          </a:xfrm>
          <a:prstGeom prst="rect">
            <a:avLst/>
          </a:prstGeom>
          <a:noFill/>
          <a:ln>
            <a:noFill/>
          </a:ln>
        </p:spPr>
        <p:txBody>
          <a:bodyPr lIns="91425" tIns="91425" rIns="91425" bIns="91425" anchor="t" anchorCtr="0">
            <a:noAutofit/>
          </a:bodyPr>
          <a:lstStyle/>
          <a:p>
            <a:pPr lvl="0" algn="ctr">
              <a:spcBef>
                <a:spcPts val="0"/>
              </a:spcBef>
              <a:buNone/>
            </a:pPr>
            <a:r>
              <a:rPr lang="en" sz="2400" u="sng">
                <a:solidFill>
                  <a:schemeClr val="hlink"/>
                </a:solidFill>
                <a:hlinkClick r:id="rId4"/>
              </a:rPr>
              <a:t>Click Here To Register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207700" y="413600"/>
            <a:ext cx="8520600" cy="572700"/>
          </a:xfrm>
          <a:prstGeom prst="rect">
            <a:avLst/>
          </a:prstGeom>
        </p:spPr>
        <p:txBody>
          <a:bodyPr lIns="91425" tIns="91425" rIns="91425" bIns="91425" anchor="t" anchorCtr="0">
            <a:noAutofit/>
          </a:bodyPr>
          <a:lstStyle/>
          <a:p>
            <a:pPr lvl="0" algn="ctr">
              <a:spcBef>
                <a:spcPts val="0"/>
              </a:spcBef>
              <a:buNone/>
            </a:pPr>
            <a:r>
              <a:rPr lang="en" sz="3600"/>
              <a:t>WHEN YOU WORK WITH ME...</a:t>
            </a:r>
          </a:p>
        </p:txBody>
      </p:sp>
      <p:sp>
        <p:nvSpPr>
          <p:cNvPr id="454" name="Shape 454"/>
          <p:cNvSpPr txBox="1">
            <a:spLocks noGrp="1"/>
          </p:cNvSpPr>
          <p:nvPr>
            <p:ph type="body" idx="1"/>
          </p:nvPr>
        </p:nvSpPr>
        <p:spPr>
          <a:xfrm>
            <a:off x="367900" y="1322525"/>
            <a:ext cx="8200200" cy="3416400"/>
          </a:xfrm>
          <a:prstGeom prst="rect">
            <a:avLst/>
          </a:prstGeom>
        </p:spPr>
        <p:txBody>
          <a:bodyPr lIns="91425" tIns="91425" rIns="91425" bIns="91425" anchor="t" anchorCtr="0">
            <a:noAutofit/>
          </a:bodyPr>
          <a:lstStyle/>
          <a:p>
            <a:pPr lvl="0" rtl="0">
              <a:spcBef>
                <a:spcPts val="0"/>
              </a:spcBef>
              <a:spcAft>
                <a:spcPts val="800"/>
              </a:spcAft>
              <a:buNone/>
            </a:pPr>
            <a:endParaRPr sz="3000">
              <a:solidFill>
                <a:schemeClr val="dk1"/>
              </a:solidFill>
            </a:endParaRPr>
          </a:p>
          <a:p>
            <a:pPr lvl="0" rtl="0">
              <a:spcBef>
                <a:spcPts val="0"/>
              </a:spcBef>
              <a:spcAft>
                <a:spcPts val="800"/>
              </a:spcAft>
              <a:buNone/>
            </a:pPr>
            <a:r>
              <a:rPr lang="en" sz="3000">
                <a:solidFill>
                  <a:schemeClr val="dk1"/>
                </a:solidFill>
              </a:rPr>
              <a:t>You’ll feel </a:t>
            </a:r>
          </a:p>
          <a:p>
            <a:pPr lvl="0" rtl="0">
              <a:spcBef>
                <a:spcPts val="0"/>
              </a:spcBef>
              <a:spcAft>
                <a:spcPts val="800"/>
              </a:spcAft>
              <a:buNone/>
            </a:pPr>
            <a:r>
              <a:rPr lang="en" sz="3000">
                <a:solidFill>
                  <a:schemeClr val="dk1"/>
                </a:solidFill>
              </a:rPr>
              <a:t>well-rooted, </a:t>
            </a:r>
          </a:p>
          <a:p>
            <a:pPr lvl="0" rtl="0">
              <a:spcBef>
                <a:spcPts val="0"/>
              </a:spcBef>
              <a:spcAft>
                <a:spcPts val="800"/>
              </a:spcAft>
              <a:buNone/>
            </a:pPr>
            <a:r>
              <a:rPr lang="en" sz="3000">
                <a:solidFill>
                  <a:schemeClr val="dk1"/>
                </a:solidFill>
              </a:rPr>
              <a:t>inspired and </a:t>
            </a:r>
          </a:p>
          <a:p>
            <a:pPr lvl="0" rtl="0">
              <a:spcBef>
                <a:spcPts val="0"/>
              </a:spcBef>
              <a:spcAft>
                <a:spcPts val="800"/>
              </a:spcAft>
              <a:buNone/>
            </a:pPr>
            <a:r>
              <a:rPr lang="en" sz="3000">
                <a:solidFill>
                  <a:schemeClr val="dk1"/>
                </a:solidFill>
              </a:rPr>
              <a:t>JOYOUS! </a:t>
            </a:r>
          </a:p>
          <a:p>
            <a:pPr lvl="0" rtl="0">
              <a:spcBef>
                <a:spcPts val="0"/>
              </a:spcBef>
              <a:spcAft>
                <a:spcPts val="800"/>
              </a:spcAft>
              <a:buNone/>
            </a:pPr>
            <a:endParaRPr sz="3600">
              <a:solidFill>
                <a:schemeClr val="dk1"/>
              </a:solidFill>
              <a:latin typeface="Calibri"/>
              <a:ea typeface="Calibri"/>
              <a:cs typeface="Calibri"/>
              <a:sym typeface="Calibri"/>
            </a:endParaRPr>
          </a:p>
          <a:p>
            <a:pPr lvl="0" rtl="0">
              <a:spcBef>
                <a:spcPts val="0"/>
              </a:spcBef>
              <a:spcAft>
                <a:spcPts val="800"/>
              </a:spcAft>
              <a:buNone/>
            </a:pPr>
            <a:endParaRPr sz="3600">
              <a:solidFill>
                <a:schemeClr val="dk1"/>
              </a:solidFill>
              <a:latin typeface="Calibri"/>
              <a:ea typeface="Calibri"/>
              <a:cs typeface="Calibri"/>
              <a:sym typeface="Calibri"/>
            </a:endParaRPr>
          </a:p>
          <a:p>
            <a:pPr lvl="0" rtl="0">
              <a:spcBef>
                <a:spcPts val="0"/>
              </a:spcBef>
              <a:spcAft>
                <a:spcPts val="800"/>
              </a:spcAft>
              <a:buNone/>
            </a:pPr>
            <a:endParaRPr>
              <a:solidFill>
                <a:schemeClr val="dk1"/>
              </a:solidFill>
              <a:latin typeface="Calibri"/>
              <a:ea typeface="Calibri"/>
              <a:cs typeface="Calibri"/>
              <a:sym typeface="Calibri"/>
            </a:endParaRPr>
          </a:p>
          <a:p>
            <a:pPr lvl="0">
              <a:spcBef>
                <a:spcPts val="0"/>
              </a:spcBef>
              <a:buNone/>
            </a:pPr>
            <a:endParaRPr sz="1100">
              <a:solidFill>
                <a:schemeClr val="dk1"/>
              </a:solidFill>
              <a:latin typeface="Calibri"/>
              <a:ea typeface="Calibri"/>
              <a:cs typeface="Calibri"/>
              <a:sym typeface="Calibri"/>
            </a:endParaRPr>
          </a:p>
        </p:txBody>
      </p:sp>
      <p:pic>
        <p:nvPicPr>
          <p:cNvPr id="455" name="Shape 45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56" name="Shape 45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57" name="Shape 45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458" name="Shape 458" descr="golden goddess.jpg"/>
          <p:cNvPicPr preferRelativeResize="0"/>
          <p:nvPr/>
        </p:nvPicPr>
        <p:blipFill>
          <a:blip r:embed="rId4">
            <a:alphaModFix/>
          </a:blip>
          <a:stretch>
            <a:fillRect/>
          </a:stretch>
        </p:blipFill>
        <p:spPr>
          <a:xfrm>
            <a:off x="3148775" y="1800250"/>
            <a:ext cx="2638425" cy="2857500"/>
          </a:xfrm>
          <a:prstGeom prst="rect">
            <a:avLst/>
          </a:prstGeom>
          <a:noFill/>
          <a:ln>
            <a:noFill/>
          </a:ln>
        </p:spPr>
      </p:pic>
      <p:sp>
        <p:nvSpPr>
          <p:cNvPr id="459" name="Shape 459"/>
          <p:cNvSpPr txBox="1"/>
          <p:nvPr/>
        </p:nvSpPr>
        <p:spPr>
          <a:xfrm>
            <a:off x="5608500" y="1192175"/>
            <a:ext cx="3223800" cy="3067500"/>
          </a:xfrm>
          <a:prstGeom prst="rect">
            <a:avLst/>
          </a:prstGeom>
          <a:noFill/>
          <a:ln>
            <a:noFill/>
          </a:ln>
        </p:spPr>
        <p:txBody>
          <a:bodyPr lIns="91425" tIns="91425" rIns="91425" bIns="91425" anchor="t" anchorCtr="0">
            <a:noAutofit/>
          </a:bodyPr>
          <a:lstStyle/>
          <a:p>
            <a:pPr lvl="0" rtl="0">
              <a:lnSpc>
                <a:spcPct val="115000"/>
              </a:lnSpc>
              <a:spcBef>
                <a:spcPts val="0"/>
              </a:spcBef>
              <a:spcAft>
                <a:spcPts val="800"/>
              </a:spcAft>
              <a:buNone/>
            </a:pPr>
            <a:endParaRPr sz="3600">
              <a:solidFill>
                <a:schemeClr val="dk1"/>
              </a:solidFill>
              <a:latin typeface="Calibri"/>
              <a:ea typeface="Calibri"/>
              <a:cs typeface="Calibri"/>
              <a:sym typeface="Calibri"/>
            </a:endParaRPr>
          </a:p>
          <a:p>
            <a:pPr lvl="0" algn="ctr" rtl="0">
              <a:lnSpc>
                <a:spcPct val="115000"/>
              </a:lnSpc>
              <a:spcBef>
                <a:spcPts val="0"/>
              </a:spcBef>
              <a:spcAft>
                <a:spcPts val="800"/>
              </a:spcAft>
              <a:buClr>
                <a:schemeClr val="dk1"/>
              </a:buClr>
              <a:buSzPct val="36666"/>
              <a:buFont typeface="Arial"/>
              <a:buNone/>
            </a:pPr>
            <a:r>
              <a:rPr lang="en" sz="3000">
                <a:solidFill>
                  <a:schemeClr val="dk1"/>
                </a:solidFill>
              </a:rPr>
              <a:t>You’ll find YOUR INNER GODDESS.</a:t>
            </a:r>
          </a:p>
        </p:txBody>
      </p:sp>
      <p:pic>
        <p:nvPicPr>
          <p:cNvPr id="460" name="Shape 460"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61" name="Shape 461"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62" name="Shape 462"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63" name="Shape 463"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353975" y="277700"/>
            <a:ext cx="8484300" cy="2825400"/>
          </a:xfrm>
          <a:prstGeom prst="rect">
            <a:avLst/>
          </a:prstGeom>
        </p:spPr>
        <p:txBody>
          <a:bodyPr lIns="91425" tIns="91425" rIns="91425" bIns="91425" anchor="t" anchorCtr="0">
            <a:noAutofit/>
          </a:bodyPr>
          <a:lstStyle/>
          <a:p>
            <a:pPr lvl="0">
              <a:spcBef>
                <a:spcPts val="0"/>
              </a:spcBef>
              <a:buNone/>
            </a:pPr>
            <a:r>
              <a:rPr lang="en" sz="3600"/>
              <a:t>Sweetheart,</a:t>
            </a:r>
            <a:r>
              <a:rPr lang="en"/>
              <a:t> IF YOU’RE LOOKING for a new approach to life--one that will </a:t>
            </a:r>
          </a:p>
          <a:p>
            <a:pPr lvl="0">
              <a:spcBef>
                <a:spcPts val="0"/>
              </a:spcBef>
              <a:buNone/>
            </a:pPr>
            <a:r>
              <a:rPr lang="en"/>
              <a:t>allow your joy to bubble into </a:t>
            </a:r>
          </a:p>
          <a:p>
            <a:pPr lvl="0">
              <a:spcBef>
                <a:spcPts val="0"/>
              </a:spcBef>
              <a:buNone/>
            </a:pPr>
            <a:r>
              <a:rPr lang="en"/>
              <a:t>everything you do and into </a:t>
            </a:r>
          </a:p>
          <a:p>
            <a:pPr lvl="0">
              <a:spcBef>
                <a:spcPts val="0"/>
              </a:spcBef>
              <a:buNone/>
            </a:pPr>
            <a:r>
              <a:rPr lang="en"/>
              <a:t>everyone you meet, </a:t>
            </a:r>
          </a:p>
          <a:p>
            <a:pPr lvl="0">
              <a:spcBef>
                <a:spcPts val="0"/>
              </a:spcBef>
              <a:buClr>
                <a:schemeClr val="dk1"/>
              </a:buClr>
              <a:buSzPct val="39285"/>
              <a:buFont typeface="Arial"/>
              <a:buNone/>
            </a:pPr>
            <a:r>
              <a:rPr lang="en"/>
              <a:t>I’M THE MENTOR FOR YOU!</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 </a:t>
            </a:r>
          </a:p>
        </p:txBody>
      </p:sp>
      <p:pic>
        <p:nvPicPr>
          <p:cNvPr id="469" name="Shape 469"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70" name="Shape 470"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71" name="Shape 471"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72" name="Shape 472"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473" name="Shape 473" descr="9277cropped.jpg"/>
          <p:cNvPicPr preferRelativeResize="0"/>
          <p:nvPr/>
        </p:nvPicPr>
        <p:blipFill>
          <a:blip r:embed="rId4">
            <a:alphaModFix/>
          </a:blip>
          <a:stretch>
            <a:fillRect/>
          </a:stretch>
        </p:blipFill>
        <p:spPr>
          <a:xfrm>
            <a:off x="5781300" y="1057950"/>
            <a:ext cx="3056969" cy="2445575"/>
          </a:xfrm>
          <a:prstGeom prst="rect">
            <a:avLst/>
          </a:prstGeom>
          <a:noFill/>
          <a:ln>
            <a:noFill/>
          </a:ln>
        </p:spPr>
      </p:pic>
      <p:sp>
        <p:nvSpPr>
          <p:cNvPr id="474" name="Shape 474"/>
          <p:cNvSpPr txBox="1"/>
          <p:nvPr/>
        </p:nvSpPr>
        <p:spPr>
          <a:xfrm>
            <a:off x="579550" y="3644875"/>
            <a:ext cx="8007000" cy="1163100"/>
          </a:xfrm>
          <a:prstGeom prst="rect">
            <a:avLst/>
          </a:prstGeom>
          <a:noFill/>
          <a:ln>
            <a:noFill/>
          </a:ln>
        </p:spPr>
        <p:txBody>
          <a:bodyPr lIns="91425" tIns="91425" rIns="91425" bIns="91425" anchor="t" anchorCtr="0">
            <a:noAutofit/>
          </a:bodyPr>
          <a:lstStyle/>
          <a:p>
            <a:pPr lvl="0" rtl="0">
              <a:spcBef>
                <a:spcPts val="0"/>
              </a:spcBef>
              <a:buClr>
                <a:schemeClr val="dk1"/>
              </a:buClr>
              <a:buSzPct val="39285"/>
              <a:buFont typeface="Arial"/>
              <a:buNone/>
            </a:pPr>
            <a:r>
              <a:rPr lang="en" sz="2800">
                <a:solidFill>
                  <a:schemeClr val="dk1"/>
                </a:solidFill>
              </a:rPr>
              <a:t>I’LL HELP YOU FIND YOUR VOICE--the one your man has squashed for the last time!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257225" y="326925"/>
            <a:ext cx="8520600" cy="3766200"/>
          </a:xfrm>
          <a:prstGeom prst="rect">
            <a:avLst/>
          </a:prstGeom>
        </p:spPr>
        <p:txBody>
          <a:bodyPr lIns="91425" tIns="91425" rIns="91425" bIns="91425" anchor="t" anchorCtr="0">
            <a:noAutofit/>
          </a:bodyPr>
          <a:lstStyle/>
          <a:p>
            <a:pPr lvl="0" algn="ctr">
              <a:spcBef>
                <a:spcPts val="0"/>
              </a:spcBef>
              <a:buNone/>
            </a:pPr>
            <a:r>
              <a:rPr lang="en" sz="3600"/>
              <a:t>ARE YOU READY FOR A REAL CHANGE THAT STICKS?</a:t>
            </a:r>
          </a:p>
          <a:p>
            <a:pPr lvl="0">
              <a:spcBef>
                <a:spcPts val="0"/>
              </a:spcBef>
              <a:buNone/>
            </a:pPr>
            <a:endParaRPr sz="3600"/>
          </a:p>
          <a:p>
            <a:pPr lvl="0" algn="ctr">
              <a:spcBef>
                <a:spcPts val="0"/>
              </a:spcBef>
              <a:buNone/>
            </a:pPr>
            <a:r>
              <a:rPr lang="en" sz="3600"/>
              <a:t>ARE YOU READY TO STOP THE CYCLE OF ABUSE AND BE </a:t>
            </a:r>
          </a:p>
          <a:p>
            <a:pPr lvl="0" algn="ctr">
              <a:spcBef>
                <a:spcPts val="0"/>
              </a:spcBef>
              <a:buNone/>
            </a:pPr>
            <a:r>
              <a:rPr lang="en" sz="3600" b="1"/>
              <a:t>FREE TO SPEAK?</a:t>
            </a:r>
          </a:p>
        </p:txBody>
      </p:sp>
      <p:pic>
        <p:nvPicPr>
          <p:cNvPr id="480" name="Shape 480"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81" name="Shape 481"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82" name="Shape 482"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83" name="Shape 483"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311700" y="445025"/>
            <a:ext cx="8520600" cy="4490700"/>
          </a:xfrm>
          <a:prstGeom prst="rect">
            <a:avLst/>
          </a:prstGeom>
        </p:spPr>
        <p:txBody>
          <a:bodyPr lIns="91425" tIns="91425" rIns="91425" bIns="91425" anchor="t" anchorCtr="0">
            <a:noAutofit/>
          </a:bodyPr>
          <a:lstStyle/>
          <a:p>
            <a:pPr lvl="0" rtl="0">
              <a:lnSpc>
                <a:spcPct val="115000"/>
              </a:lnSpc>
              <a:spcBef>
                <a:spcPts val="0"/>
              </a:spcBef>
              <a:spcAft>
                <a:spcPts val="800"/>
              </a:spcAft>
              <a:buClr>
                <a:schemeClr val="dk1"/>
              </a:buClr>
              <a:buSzPct val="45833"/>
              <a:buFont typeface="Arial"/>
              <a:buNone/>
            </a:pPr>
            <a:r>
              <a:rPr lang="en" sz="2400">
                <a:latin typeface="Calibri"/>
                <a:ea typeface="Calibri"/>
                <a:cs typeface="Calibri"/>
                <a:sym typeface="Calibri"/>
              </a:rPr>
              <a:t>I developed this 8-week course packed full of insights I’ve gained by working with a master life coach for OVER 6 YEARS.</a:t>
            </a:r>
          </a:p>
          <a:p>
            <a:pPr lvl="0">
              <a:spcBef>
                <a:spcPts val="0"/>
              </a:spcBef>
              <a:buNone/>
            </a:pPr>
            <a:endParaRPr/>
          </a:p>
          <a:p>
            <a:pPr lvl="0">
              <a:spcBef>
                <a:spcPts val="0"/>
              </a:spcBef>
              <a:buNone/>
            </a:pPr>
            <a:r>
              <a:rPr lang="en"/>
              <a:t>I KNOW MY PROGRAM WORKS.</a:t>
            </a:r>
          </a:p>
          <a:p>
            <a:pPr lvl="0">
              <a:spcBef>
                <a:spcPts val="0"/>
              </a:spcBef>
              <a:buNone/>
            </a:pPr>
            <a:endParaRPr/>
          </a:p>
          <a:p>
            <a:pPr marL="3657600" lvl="0" indent="457200" rtl="0">
              <a:spcBef>
                <a:spcPts val="0"/>
              </a:spcBef>
              <a:buNone/>
            </a:pPr>
            <a:endParaRPr/>
          </a:p>
          <a:p>
            <a:pPr marL="3657600" lvl="0" indent="457200">
              <a:spcBef>
                <a:spcPts val="0"/>
              </a:spcBef>
              <a:buNone/>
            </a:pPr>
            <a:r>
              <a:rPr lang="en"/>
              <a:t>I’M LIVING PROOF! </a:t>
            </a:r>
          </a:p>
        </p:txBody>
      </p:sp>
      <p:pic>
        <p:nvPicPr>
          <p:cNvPr id="489" name="Shape 489"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490" name="Shape 490"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491" name="Shape 491"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492" name="Shape 492"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493" name="Shape 493" descr="9311.jpg"/>
          <p:cNvPicPr preferRelativeResize="0"/>
          <p:nvPr/>
        </p:nvPicPr>
        <p:blipFill>
          <a:blip r:embed="rId4">
            <a:alphaModFix/>
          </a:blip>
          <a:stretch>
            <a:fillRect/>
          </a:stretch>
        </p:blipFill>
        <p:spPr>
          <a:xfrm>
            <a:off x="507125" y="2378575"/>
            <a:ext cx="3815352" cy="24147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311700" y="978425"/>
            <a:ext cx="8520600" cy="3085800"/>
          </a:xfrm>
          <a:prstGeom prst="rect">
            <a:avLst/>
          </a:prstGeom>
        </p:spPr>
        <p:txBody>
          <a:bodyPr lIns="91425" tIns="91425" rIns="91425" bIns="91425" anchor="t" anchorCtr="0">
            <a:noAutofit/>
          </a:bodyPr>
          <a:lstStyle/>
          <a:p>
            <a:pPr lvl="0" algn="ctr">
              <a:spcBef>
                <a:spcPts val="0"/>
              </a:spcBef>
              <a:buNone/>
            </a:pPr>
            <a:r>
              <a:rPr lang="en" sz="6000"/>
              <a:t>I CHANGED MY LIFE.</a:t>
            </a:r>
          </a:p>
          <a:p>
            <a:pPr lvl="0" algn="ctr">
              <a:spcBef>
                <a:spcPts val="0"/>
              </a:spcBef>
              <a:buNone/>
            </a:pPr>
            <a:endParaRPr sz="6000"/>
          </a:p>
          <a:p>
            <a:pPr lvl="0" algn="ctr">
              <a:spcBef>
                <a:spcPts val="0"/>
              </a:spcBef>
              <a:buNone/>
            </a:pPr>
            <a:r>
              <a:rPr lang="en" sz="6000"/>
              <a:t>YOU CAN, TOO!</a:t>
            </a:r>
          </a:p>
        </p:txBody>
      </p:sp>
      <p:pic>
        <p:nvPicPr>
          <p:cNvPr id="499" name="Shape 499"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500" name="Shape 500"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501" name="Shape 501"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502" name="Shape 502"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11700" y="445025"/>
            <a:ext cx="8520600" cy="21267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p:txBody>
      </p:sp>
      <p:sp>
        <p:nvSpPr>
          <p:cNvPr id="508" name="Shape 508"/>
          <p:cNvSpPr txBox="1">
            <a:spLocks noGrp="1"/>
          </p:cNvSpPr>
          <p:nvPr>
            <p:ph type="body" idx="1"/>
          </p:nvPr>
        </p:nvSpPr>
        <p:spPr>
          <a:xfrm>
            <a:off x="311700" y="436200"/>
            <a:ext cx="8520600" cy="4271100"/>
          </a:xfrm>
          <a:prstGeom prst="rect">
            <a:avLst/>
          </a:prstGeom>
        </p:spPr>
        <p:txBody>
          <a:bodyPr lIns="91425" tIns="91425" rIns="91425" bIns="91425" anchor="t" anchorCtr="0">
            <a:noAutofit/>
          </a:bodyPr>
          <a:lstStyle/>
          <a:p>
            <a:pPr lvl="0">
              <a:spcBef>
                <a:spcPts val="0"/>
              </a:spcBef>
              <a:buNone/>
            </a:pPr>
            <a:r>
              <a:rPr lang="en" sz="3000" b="1"/>
              <a:t>             MAKE THE CHANGE TODAY! </a:t>
            </a:r>
          </a:p>
          <a:p>
            <a:pPr lvl="0" indent="457200">
              <a:spcBef>
                <a:spcPts val="0"/>
              </a:spcBef>
              <a:buNone/>
            </a:pPr>
            <a:r>
              <a:rPr lang="en"/>
              <a:t>CLICK HERE FOR YOUR FREE 50-MINUTE CONSULTATION </a:t>
            </a:r>
          </a:p>
          <a:p>
            <a:pPr lvl="0">
              <a:spcBef>
                <a:spcPts val="0"/>
              </a:spcBef>
              <a:buNone/>
            </a:pPr>
            <a:endParaRPr/>
          </a:p>
          <a:p>
            <a:pPr lvl="0">
              <a:spcBef>
                <a:spcPts val="0"/>
              </a:spcBef>
              <a:buNone/>
            </a:pPr>
            <a:endParaRPr b="1"/>
          </a:p>
        </p:txBody>
      </p:sp>
      <p:pic>
        <p:nvPicPr>
          <p:cNvPr id="509" name="Shape 509"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510" name="Shape 510"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511" name="Shape 511"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512" name="Shape 512"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pic>
        <p:nvPicPr>
          <p:cNvPr id="513" name="Shape 513" descr="9194cropped.jpg"/>
          <p:cNvPicPr preferRelativeResize="0"/>
          <p:nvPr/>
        </p:nvPicPr>
        <p:blipFill>
          <a:blip r:embed="rId4">
            <a:alphaModFix/>
          </a:blip>
          <a:stretch>
            <a:fillRect/>
          </a:stretch>
        </p:blipFill>
        <p:spPr>
          <a:xfrm>
            <a:off x="2764925" y="1569625"/>
            <a:ext cx="3163374" cy="3272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b="1">
                <a:solidFill>
                  <a:schemeClr val="dk2"/>
                </a:solidFill>
              </a:rPr>
              <a:t>YOU HAVE TREASURES WAITING TO BE UNLOCKED. I HAVE THE KEYS! </a:t>
            </a:r>
          </a:p>
        </p:txBody>
      </p:sp>
      <p:sp>
        <p:nvSpPr>
          <p:cNvPr id="519" name="Shape 51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Clr>
                <a:schemeClr val="dk1"/>
              </a:buClr>
              <a:buSzPct val="30555"/>
              <a:buFont typeface="Arial"/>
              <a:buNone/>
            </a:pPr>
            <a:r>
              <a:rPr lang="en" sz="3600"/>
              <a:t>I can teach you how to </a:t>
            </a:r>
            <a:r>
              <a:rPr lang="en" sz="3600" b="1"/>
              <a:t>BE FREE TO SPEAK</a:t>
            </a:r>
            <a:r>
              <a:rPr lang="en" sz="3600"/>
              <a:t>; FREE to breathe and play and live safe knowing that your thoughts and words are valuable.</a:t>
            </a:r>
            <a:r>
              <a:rPr lang="en" sz="2400"/>
              <a:t> </a:t>
            </a:r>
          </a:p>
          <a:p>
            <a:pPr lvl="0">
              <a:spcBef>
                <a:spcPts val="0"/>
              </a:spcBef>
              <a:buClr>
                <a:schemeClr val="dk1"/>
              </a:buClr>
              <a:buSzPct val="61111"/>
              <a:buFont typeface="Arial"/>
              <a:buNone/>
            </a:pPr>
            <a:endParaRPr b="1"/>
          </a:p>
          <a:p>
            <a:pPr lvl="0">
              <a:spcBef>
                <a:spcPts val="0"/>
              </a:spcBef>
              <a:buNone/>
            </a:pPr>
            <a:endParaRPr/>
          </a:p>
        </p:txBody>
      </p:sp>
      <p:pic>
        <p:nvPicPr>
          <p:cNvPr id="520" name="Shape 520"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521" name="Shape 521"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522" name="Shape 522"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523" name="Shape 523"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311700" y="388325"/>
            <a:ext cx="8520600" cy="572700"/>
          </a:xfrm>
          <a:prstGeom prst="rect">
            <a:avLst/>
          </a:prstGeom>
        </p:spPr>
        <p:txBody>
          <a:bodyPr lIns="91425" tIns="91425" rIns="91425" bIns="91425" anchor="t" anchorCtr="0">
            <a:noAutofit/>
          </a:bodyPr>
          <a:lstStyle/>
          <a:p>
            <a:pPr lvl="0" algn="ctr" rtl="0">
              <a:lnSpc>
                <a:spcPct val="107916"/>
              </a:lnSpc>
              <a:spcBef>
                <a:spcPts val="0"/>
              </a:spcBef>
              <a:spcAft>
                <a:spcPts val="800"/>
              </a:spcAft>
              <a:buClr>
                <a:schemeClr val="dk1"/>
              </a:buClr>
              <a:buSzPct val="50000"/>
              <a:buFont typeface="Arial"/>
              <a:buNone/>
            </a:pPr>
            <a:r>
              <a:rPr lang="en" sz="2200" b="1"/>
              <a:t>I’d love to hear what your Escape Activity is </a:t>
            </a:r>
          </a:p>
          <a:p>
            <a:pPr lvl="0" algn="ctr" rtl="0">
              <a:lnSpc>
                <a:spcPct val="107916"/>
              </a:lnSpc>
              <a:spcBef>
                <a:spcPts val="0"/>
              </a:spcBef>
              <a:spcAft>
                <a:spcPts val="800"/>
              </a:spcAft>
              <a:buClr>
                <a:schemeClr val="dk1"/>
              </a:buClr>
              <a:buSzPct val="50000"/>
              <a:buFont typeface="Arial"/>
              <a:buNone/>
            </a:pPr>
            <a:r>
              <a:rPr lang="en" sz="2200" b="1"/>
              <a:t>and how it helps you! </a:t>
            </a:r>
          </a:p>
        </p:txBody>
      </p:sp>
      <p:pic>
        <p:nvPicPr>
          <p:cNvPr id="529" name="Shape 529" descr="Twitter-icon.png">
            <a:hlinkClick r:id="rId3"/>
          </p:cNvPr>
          <p:cNvPicPr preferRelativeResize="0"/>
          <p:nvPr/>
        </p:nvPicPr>
        <p:blipFill>
          <a:blip r:embed="rId4">
            <a:alphaModFix/>
          </a:blip>
          <a:stretch>
            <a:fillRect/>
          </a:stretch>
        </p:blipFill>
        <p:spPr>
          <a:xfrm>
            <a:off x="6521950" y="1392825"/>
            <a:ext cx="1500550" cy="1500550"/>
          </a:xfrm>
          <a:prstGeom prst="rect">
            <a:avLst/>
          </a:prstGeom>
          <a:noFill/>
          <a:ln>
            <a:noFill/>
          </a:ln>
        </p:spPr>
      </p:pic>
      <p:sp>
        <p:nvSpPr>
          <p:cNvPr id="530" name="Shape 530"/>
          <p:cNvSpPr txBox="1"/>
          <p:nvPr/>
        </p:nvSpPr>
        <p:spPr>
          <a:xfrm>
            <a:off x="6312475" y="2743200"/>
            <a:ext cx="2023800" cy="505800"/>
          </a:xfrm>
          <a:prstGeom prst="rect">
            <a:avLst/>
          </a:prstGeom>
          <a:noFill/>
          <a:ln>
            <a:noFill/>
          </a:ln>
        </p:spPr>
        <p:txBody>
          <a:bodyPr lIns="91425" tIns="91425" rIns="91425" bIns="91425" anchor="t" anchorCtr="0">
            <a:noAutofit/>
          </a:bodyPr>
          <a:lstStyle/>
          <a:p>
            <a:pPr lvl="0">
              <a:spcBef>
                <a:spcPts val="0"/>
              </a:spcBef>
              <a:buNone/>
            </a:pPr>
            <a:r>
              <a:rPr lang="en" b="1"/>
              <a:t>@verbalabusementor</a:t>
            </a:r>
          </a:p>
        </p:txBody>
      </p:sp>
      <p:pic>
        <p:nvPicPr>
          <p:cNvPr id="531" name="Shape 531" descr="michele_round2.png">
            <a:hlinkClick r:id="rId5"/>
          </p:cNvPr>
          <p:cNvPicPr preferRelativeResize="0"/>
          <p:nvPr/>
        </p:nvPicPr>
        <p:blipFill>
          <a:blip r:embed="rId6">
            <a:alphaModFix/>
          </a:blip>
          <a:stretch>
            <a:fillRect/>
          </a:stretch>
        </p:blipFill>
        <p:spPr>
          <a:xfrm>
            <a:off x="3916050" y="3325187"/>
            <a:ext cx="1109675" cy="1109654"/>
          </a:xfrm>
          <a:prstGeom prst="rect">
            <a:avLst/>
          </a:prstGeom>
          <a:noFill/>
          <a:ln>
            <a:noFill/>
          </a:ln>
        </p:spPr>
      </p:pic>
      <p:sp>
        <p:nvSpPr>
          <p:cNvPr id="532" name="Shape 532"/>
          <p:cNvSpPr txBox="1"/>
          <p:nvPr/>
        </p:nvSpPr>
        <p:spPr>
          <a:xfrm>
            <a:off x="3316600" y="4422375"/>
            <a:ext cx="2296500" cy="449700"/>
          </a:xfrm>
          <a:prstGeom prst="rect">
            <a:avLst/>
          </a:prstGeom>
          <a:noFill/>
          <a:ln>
            <a:noFill/>
          </a:ln>
        </p:spPr>
        <p:txBody>
          <a:bodyPr lIns="91425" tIns="91425" rIns="91425" bIns="91425" anchor="t" anchorCtr="0">
            <a:noAutofit/>
          </a:bodyPr>
          <a:lstStyle/>
          <a:p>
            <a:pPr lvl="0" algn="ctr" rtl="0">
              <a:spcBef>
                <a:spcPts val="0"/>
              </a:spcBef>
              <a:buNone/>
            </a:pPr>
            <a:r>
              <a:rPr lang="en" b="1"/>
              <a:t>VerbalAbuseMentor.com</a:t>
            </a:r>
          </a:p>
        </p:txBody>
      </p:sp>
      <p:pic>
        <p:nvPicPr>
          <p:cNvPr id="533" name="Shape 533" descr="mzm-border.png"/>
          <p:cNvPicPr preferRelativeResize="0"/>
          <p:nvPr/>
        </p:nvPicPr>
        <p:blipFill>
          <a:blip r:embed="rId7">
            <a:alphaModFix/>
          </a:blip>
          <a:stretch>
            <a:fillRect/>
          </a:stretch>
        </p:blipFill>
        <p:spPr>
          <a:xfrm>
            <a:off x="0" y="4935775"/>
            <a:ext cx="9144000" cy="207724"/>
          </a:xfrm>
          <a:prstGeom prst="rect">
            <a:avLst/>
          </a:prstGeom>
          <a:noFill/>
          <a:ln>
            <a:noFill/>
          </a:ln>
        </p:spPr>
      </p:pic>
      <p:pic>
        <p:nvPicPr>
          <p:cNvPr id="534" name="Shape 534" descr="mzm-border.png"/>
          <p:cNvPicPr preferRelativeResize="0"/>
          <p:nvPr/>
        </p:nvPicPr>
        <p:blipFill>
          <a:blip r:embed="rId7">
            <a:alphaModFix/>
          </a:blip>
          <a:stretch>
            <a:fillRect/>
          </a:stretch>
        </p:blipFill>
        <p:spPr>
          <a:xfrm>
            <a:off x="0" y="0"/>
            <a:ext cx="9144000" cy="207724"/>
          </a:xfrm>
          <a:prstGeom prst="rect">
            <a:avLst/>
          </a:prstGeom>
          <a:noFill/>
          <a:ln>
            <a:noFill/>
          </a:ln>
        </p:spPr>
      </p:pic>
      <p:pic>
        <p:nvPicPr>
          <p:cNvPr id="535" name="Shape 535" descr="mzm-border.png"/>
          <p:cNvPicPr preferRelativeResize="0"/>
          <p:nvPr/>
        </p:nvPicPr>
        <p:blipFill>
          <a:blip r:embed="rId7">
            <a:alphaModFix/>
          </a:blip>
          <a:stretch>
            <a:fillRect/>
          </a:stretch>
        </p:blipFill>
        <p:spPr>
          <a:xfrm rot="5400000">
            <a:off x="-2467900" y="2467905"/>
            <a:ext cx="5143500" cy="207700"/>
          </a:xfrm>
          <a:prstGeom prst="rect">
            <a:avLst/>
          </a:prstGeom>
          <a:noFill/>
          <a:ln>
            <a:noFill/>
          </a:ln>
        </p:spPr>
      </p:pic>
      <p:pic>
        <p:nvPicPr>
          <p:cNvPr id="536" name="Shape 536" descr="mzm-border.png"/>
          <p:cNvPicPr preferRelativeResize="0"/>
          <p:nvPr/>
        </p:nvPicPr>
        <p:blipFill>
          <a:blip r:embed="rId7">
            <a:alphaModFix/>
          </a:blip>
          <a:stretch>
            <a:fillRect/>
          </a:stretch>
        </p:blipFill>
        <p:spPr>
          <a:xfrm rot="5400000">
            <a:off x="6468399" y="2467905"/>
            <a:ext cx="5143500" cy="207700"/>
          </a:xfrm>
          <a:prstGeom prst="rect">
            <a:avLst/>
          </a:prstGeom>
          <a:noFill/>
          <a:ln>
            <a:noFill/>
          </a:ln>
        </p:spPr>
      </p:pic>
      <p:pic>
        <p:nvPicPr>
          <p:cNvPr id="537" name="Shape 537" descr="facebook-logo-f-sqaure1.png">
            <a:hlinkClick r:id="rId8"/>
          </p:cNvPr>
          <p:cNvPicPr preferRelativeResize="0"/>
          <p:nvPr/>
        </p:nvPicPr>
        <p:blipFill>
          <a:blip r:embed="rId9">
            <a:alphaModFix/>
          </a:blip>
          <a:stretch>
            <a:fillRect/>
          </a:stretch>
        </p:blipFill>
        <p:spPr>
          <a:xfrm>
            <a:off x="412925" y="1415627"/>
            <a:ext cx="2424900" cy="1454935"/>
          </a:xfrm>
          <a:prstGeom prst="rect">
            <a:avLst/>
          </a:prstGeom>
          <a:noFill/>
          <a:ln>
            <a:noFill/>
          </a:ln>
        </p:spPr>
      </p:pic>
      <p:pic>
        <p:nvPicPr>
          <p:cNvPr id="538" name="Shape 538" descr="linkedin.png">
            <a:hlinkClick r:id="rId10"/>
          </p:cNvPr>
          <p:cNvPicPr preferRelativeResize="0"/>
          <p:nvPr/>
        </p:nvPicPr>
        <p:blipFill>
          <a:blip r:embed="rId11">
            <a:alphaModFix/>
          </a:blip>
          <a:stretch>
            <a:fillRect/>
          </a:stretch>
        </p:blipFill>
        <p:spPr>
          <a:xfrm>
            <a:off x="3942137" y="1614362"/>
            <a:ext cx="1057475" cy="1057475"/>
          </a:xfrm>
          <a:prstGeom prst="rect">
            <a:avLst/>
          </a:prstGeom>
          <a:noFill/>
          <a:ln>
            <a:noFill/>
          </a:ln>
        </p:spPr>
      </p:pic>
      <p:sp>
        <p:nvSpPr>
          <p:cNvPr id="539" name="Shape 539"/>
          <p:cNvSpPr txBox="1"/>
          <p:nvPr/>
        </p:nvSpPr>
        <p:spPr>
          <a:xfrm>
            <a:off x="3154687" y="2745625"/>
            <a:ext cx="3050400" cy="505800"/>
          </a:xfrm>
          <a:prstGeom prst="rect">
            <a:avLst/>
          </a:prstGeom>
          <a:noFill/>
          <a:ln>
            <a:noFill/>
          </a:ln>
        </p:spPr>
        <p:txBody>
          <a:bodyPr lIns="91425" tIns="91425" rIns="91425" bIns="91425" anchor="t" anchorCtr="0">
            <a:noAutofit/>
          </a:bodyPr>
          <a:lstStyle/>
          <a:p>
            <a:pPr lvl="0" rtl="0">
              <a:spcBef>
                <a:spcPts val="0"/>
              </a:spcBef>
              <a:buNone/>
            </a:pPr>
            <a:r>
              <a:rPr lang="en" b="1"/>
              <a:t>Michele Savaunah Zirkle Marcum</a:t>
            </a:r>
          </a:p>
        </p:txBody>
      </p:sp>
      <p:sp>
        <p:nvSpPr>
          <p:cNvPr id="540" name="Shape 540"/>
          <p:cNvSpPr txBox="1"/>
          <p:nvPr/>
        </p:nvSpPr>
        <p:spPr>
          <a:xfrm>
            <a:off x="375125" y="2695500"/>
            <a:ext cx="3050400" cy="505800"/>
          </a:xfrm>
          <a:prstGeom prst="rect">
            <a:avLst/>
          </a:prstGeom>
          <a:noFill/>
          <a:ln>
            <a:noFill/>
          </a:ln>
        </p:spPr>
        <p:txBody>
          <a:bodyPr lIns="91425" tIns="91425" rIns="91425" bIns="91425" anchor="t" anchorCtr="0">
            <a:noAutofit/>
          </a:bodyPr>
          <a:lstStyle/>
          <a:p>
            <a:pPr lvl="0" rtl="0">
              <a:spcBef>
                <a:spcPts val="0"/>
              </a:spcBef>
              <a:buNone/>
            </a:pPr>
            <a:r>
              <a:rPr lang="en" b="1"/>
              <a:t>Search “Verbal Abuse Mentor”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en"/>
              <a:t>Want to learn more?</a:t>
            </a:r>
          </a:p>
        </p:txBody>
      </p:sp>
      <p:sp>
        <p:nvSpPr>
          <p:cNvPr id="546" name="Shape 546"/>
          <p:cNvSpPr txBox="1">
            <a:spLocks noGrp="1"/>
          </p:cNvSpPr>
          <p:nvPr>
            <p:ph type="body" idx="1"/>
          </p:nvPr>
        </p:nvSpPr>
        <p:spPr>
          <a:xfrm>
            <a:off x="311700" y="3819475"/>
            <a:ext cx="4029300" cy="812400"/>
          </a:xfrm>
          <a:prstGeom prst="rect">
            <a:avLst/>
          </a:prstGeom>
        </p:spPr>
        <p:txBody>
          <a:bodyPr lIns="91425" tIns="91425" rIns="91425" bIns="91425" anchor="t" anchorCtr="0">
            <a:noAutofit/>
          </a:bodyPr>
          <a:lstStyle/>
          <a:p>
            <a:pPr lvl="0" algn="ctr">
              <a:spcBef>
                <a:spcPts val="0"/>
              </a:spcBef>
              <a:buNone/>
            </a:pPr>
            <a:r>
              <a:rPr lang="en" u="sng">
                <a:solidFill>
                  <a:schemeClr val="hlink"/>
                </a:solidFill>
                <a:hlinkClick r:id="rId3"/>
              </a:rPr>
              <a:t>Sign up</a:t>
            </a:r>
            <a:r>
              <a:rPr lang="en"/>
              <a:t> for my FREE three-day email training program.</a:t>
            </a:r>
          </a:p>
        </p:txBody>
      </p:sp>
      <p:pic>
        <p:nvPicPr>
          <p:cNvPr id="547" name="Shape 547"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548" name="Shape 548"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549" name="Shape 549"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550" name="Shape 550"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
        <p:nvSpPr>
          <p:cNvPr id="551" name="Shape 551"/>
          <p:cNvSpPr txBox="1">
            <a:spLocks noGrp="1"/>
          </p:cNvSpPr>
          <p:nvPr>
            <p:ph type="body" idx="1"/>
          </p:nvPr>
        </p:nvSpPr>
        <p:spPr>
          <a:xfrm>
            <a:off x="4489675" y="3819475"/>
            <a:ext cx="4163700" cy="812400"/>
          </a:xfrm>
          <a:prstGeom prst="rect">
            <a:avLst/>
          </a:prstGeom>
        </p:spPr>
        <p:txBody>
          <a:bodyPr lIns="91425" tIns="91425" rIns="91425" bIns="91425" anchor="t" anchorCtr="0">
            <a:noAutofit/>
          </a:bodyPr>
          <a:lstStyle/>
          <a:p>
            <a:pPr lvl="0" algn="l" rtl="0">
              <a:spcBef>
                <a:spcPts val="0"/>
              </a:spcBef>
              <a:buNone/>
            </a:pPr>
            <a:r>
              <a:rPr lang="en"/>
              <a:t>Schedule your FREE CONSULT today!</a:t>
            </a:r>
          </a:p>
        </p:txBody>
      </p:sp>
      <p:pic>
        <p:nvPicPr>
          <p:cNvPr id="552" name="Shape 552" descr="002-email.png">
            <a:hlinkClick r:id="rId3"/>
          </p:cNvPr>
          <p:cNvPicPr preferRelativeResize="0"/>
          <p:nvPr/>
        </p:nvPicPr>
        <p:blipFill>
          <a:blip r:embed="rId5">
            <a:alphaModFix/>
          </a:blip>
          <a:stretch>
            <a:fillRect/>
          </a:stretch>
        </p:blipFill>
        <p:spPr>
          <a:xfrm>
            <a:off x="1077875" y="1255025"/>
            <a:ext cx="2496949" cy="2496949"/>
          </a:xfrm>
          <a:prstGeom prst="rect">
            <a:avLst/>
          </a:prstGeom>
          <a:noFill/>
          <a:ln>
            <a:noFill/>
          </a:ln>
        </p:spPr>
      </p:pic>
      <p:pic>
        <p:nvPicPr>
          <p:cNvPr id="553" name="Shape 553" descr="001-calendar.png"/>
          <p:cNvPicPr preferRelativeResize="0"/>
          <p:nvPr/>
        </p:nvPicPr>
        <p:blipFill>
          <a:blip r:embed="rId6">
            <a:alphaModFix/>
          </a:blip>
          <a:stretch>
            <a:fillRect/>
          </a:stretch>
        </p:blipFill>
        <p:spPr>
          <a:xfrm>
            <a:off x="5280574" y="1255025"/>
            <a:ext cx="2496949" cy="2496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descr="arms-crossed.jpg"/>
          <p:cNvPicPr preferRelativeResize="0"/>
          <p:nvPr/>
        </p:nvPicPr>
        <p:blipFill>
          <a:blip r:embed="rId3">
            <a:alphaModFix/>
          </a:blip>
          <a:stretch>
            <a:fillRect/>
          </a:stretch>
        </p:blipFill>
        <p:spPr>
          <a:xfrm>
            <a:off x="5141294" y="612475"/>
            <a:ext cx="3616058" cy="4323300"/>
          </a:xfrm>
          <a:prstGeom prst="rect">
            <a:avLst/>
          </a:prstGeom>
          <a:noFill/>
          <a:ln>
            <a:noFill/>
          </a:ln>
        </p:spPr>
      </p:pic>
      <p:sp>
        <p:nvSpPr>
          <p:cNvPr id="94" name="Shape 94"/>
          <p:cNvSpPr txBox="1">
            <a:spLocks noGrp="1"/>
          </p:cNvSpPr>
          <p:nvPr>
            <p:ph type="title"/>
          </p:nvPr>
        </p:nvSpPr>
        <p:spPr>
          <a:xfrm>
            <a:off x="259700" y="1098450"/>
            <a:ext cx="5342400" cy="2946600"/>
          </a:xfrm>
          <a:prstGeom prst="rect">
            <a:avLst/>
          </a:prstGeom>
        </p:spPr>
        <p:txBody>
          <a:bodyPr lIns="91425" tIns="91425" rIns="91425" bIns="91425" anchor="t" anchorCtr="0">
            <a:noAutofit/>
          </a:bodyPr>
          <a:lstStyle/>
          <a:p>
            <a:pPr marL="457200" lvl="0" indent="-368300" rtl="0">
              <a:lnSpc>
                <a:spcPct val="200000"/>
              </a:lnSpc>
              <a:spcBef>
                <a:spcPts val="0"/>
              </a:spcBef>
              <a:buSzPct val="100000"/>
              <a:buChar char="●"/>
            </a:pPr>
            <a:r>
              <a:rPr lang="en" sz="2200"/>
              <a:t>Dismiss your concerns about topics</a:t>
            </a:r>
          </a:p>
          <a:p>
            <a:pPr lvl="0" rtl="0">
              <a:lnSpc>
                <a:spcPct val="200000"/>
              </a:lnSpc>
              <a:spcBef>
                <a:spcPts val="0"/>
              </a:spcBef>
              <a:buNone/>
            </a:pPr>
            <a:r>
              <a:rPr lang="en" sz="2200"/>
              <a:t> as if you have no right to your opinion?</a:t>
            </a:r>
          </a:p>
          <a:p>
            <a:pPr marL="457200" lvl="0" indent="-368300" rtl="0">
              <a:lnSpc>
                <a:spcPct val="200000"/>
              </a:lnSpc>
              <a:spcBef>
                <a:spcPts val="0"/>
              </a:spcBef>
              <a:buSzPct val="100000"/>
              <a:buChar char="●"/>
            </a:pPr>
            <a:r>
              <a:rPr lang="en" sz="2200"/>
              <a:t>Stop talking to you or withhold </a:t>
            </a:r>
          </a:p>
          <a:p>
            <a:pPr lvl="0" rtl="0">
              <a:lnSpc>
                <a:spcPct val="200000"/>
              </a:lnSpc>
              <a:spcBef>
                <a:spcPts val="0"/>
              </a:spcBef>
              <a:buNone/>
            </a:pPr>
            <a:r>
              <a:rPr lang="en" sz="2200"/>
              <a:t>affection when you speak your truth?</a:t>
            </a:r>
          </a:p>
          <a:p>
            <a:pPr marL="457200" lvl="0" indent="-69850" rtl="0">
              <a:lnSpc>
                <a:spcPct val="200000"/>
              </a:lnSpc>
              <a:spcBef>
                <a:spcPts val="0"/>
              </a:spcBef>
              <a:buClr>
                <a:schemeClr val="dk1"/>
              </a:buClr>
              <a:buSzPct val="78571"/>
              <a:buFont typeface="Arial"/>
              <a:buNone/>
            </a:pPr>
            <a:endParaRPr sz="1400">
              <a:latin typeface="Calibri"/>
              <a:ea typeface="Calibri"/>
              <a:cs typeface="Calibri"/>
              <a:sym typeface="Calibri"/>
            </a:endParaRPr>
          </a:p>
          <a:p>
            <a:pPr lvl="0" rtl="0">
              <a:spcBef>
                <a:spcPts val="0"/>
              </a:spcBef>
              <a:buNone/>
            </a:pPr>
            <a:endParaRPr/>
          </a:p>
        </p:txBody>
      </p:sp>
      <p:sp>
        <p:nvSpPr>
          <p:cNvPr id="95" name="Shape 95"/>
          <p:cNvSpPr txBox="1">
            <a:spLocks noGrp="1"/>
          </p:cNvSpPr>
          <p:nvPr>
            <p:ph type="title"/>
          </p:nvPr>
        </p:nvSpPr>
        <p:spPr>
          <a:xfrm>
            <a:off x="311700" y="491875"/>
            <a:ext cx="8520600" cy="572700"/>
          </a:xfrm>
          <a:prstGeom prst="rect">
            <a:avLst/>
          </a:prstGeom>
        </p:spPr>
        <p:txBody>
          <a:bodyPr lIns="91425" tIns="91425" rIns="91425" bIns="91425" anchor="t" anchorCtr="0">
            <a:noAutofit/>
          </a:bodyPr>
          <a:lstStyle/>
          <a:p>
            <a:pPr lvl="0" algn="ctr" rtl="0">
              <a:spcBef>
                <a:spcPts val="0"/>
              </a:spcBef>
              <a:buNone/>
            </a:pPr>
            <a:r>
              <a:rPr lang="en" b="1"/>
              <a:t>DOES HE...</a:t>
            </a:r>
          </a:p>
        </p:txBody>
      </p:sp>
      <p:pic>
        <p:nvPicPr>
          <p:cNvPr id="96" name="Shape 96"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97" name="Shape 97"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98" name="Shape 98"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99" name="Shape 99"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en"/>
              <a:t>One more thing...</a:t>
            </a:r>
          </a:p>
        </p:txBody>
      </p:sp>
      <p:sp>
        <p:nvSpPr>
          <p:cNvPr id="559" name="Shape 559"/>
          <p:cNvSpPr txBox="1">
            <a:spLocks noGrp="1"/>
          </p:cNvSpPr>
          <p:nvPr>
            <p:ph type="body" idx="1"/>
          </p:nvPr>
        </p:nvSpPr>
        <p:spPr>
          <a:xfrm>
            <a:off x="311700" y="3819475"/>
            <a:ext cx="8520600" cy="812400"/>
          </a:xfrm>
          <a:prstGeom prst="rect">
            <a:avLst/>
          </a:prstGeom>
        </p:spPr>
        <p:txBody>
          <a:bodyPr lIns="91425" tIns="91425" rIns="91425" bIns="91425" anchor="t" anchorCtr="0">
            <a:noAutofit/>
          </a:bodyPr>
          <a:lstStyle/>
          <a:p>
            <a:pPr lvl="0" algn="ctr" rtl="0">
              <a:spcBef>
                <a:spcPts val="0"/>
              </a:spcBef>
              <a:buNone/>
            </a:pPr>
            <a:r>
              <a:rPr lang="en"/>
              <a:t>TAKE </a:t>
            </a:r>
            <a:r>
              <a:rPr lang="en" u="sng">
                <a:solidFill>
                  <a:schemeClr val="hlink"/>
                </a:solidFill>
                <a:hlinkClick r:id="rId3"/>
              </a:rPr>
              <a:t>this quick survey</a:t>
            </a:r>
            <a:r>
              <a:rPr lang="en"/>
              <a:t> TO SEE IF YOU QUALIFY FOR MY PROGRAM,</a:t>
            </a:r>
          </a:p>
          <a:p>
            <a:pPr lvl="0" algn="ctr" rtl="0">
              <a:spcBef>
                <a:spcPts val="0"/>
              </a:spcBef>
              <a:buNone/>
            </a:pPr>
            <a:r>
              <a:rPr lang="en"/>
              <a:t>FREE TO SPEAK</a:t>
            </a:r>
          </a:p>
        </p:txBody>
      </p:sp>
      <p:pic>
        <p:nvPicPr>
          <p:cNvPr id="560" name="Shape 560" descr="mzm-border.png"/>
          <p:cNvPicPr preferRelativeResize="0"/>
          <p:nvPr/>
        </p:nvPicPr>
        <p:blipFill>
          <a:blip r:embed="rId4">
            <a:alphaModFix/>
          </a:blip>
          <a:stretch>
            <a:fillRect/>
          </a:stretch>
        </p:blipFill>
        <p:spPr>
          <a:xfrm>
            <a:off x="0" y="0"/>
            <a:ext cx="9144000" cy="207724"/>
          </a:xfrm>
          <a:prstGeom prst="rect">
            <a:avLst/>
          </a:prstGeom>
          <a:noFill/>
          <a:ln>
            <a:noFill/>
          </a:ln>
        </p:spPr>
      </p:pic>
      <p:pic>
        <p:nvPicPr>
          <p:cNvPr id="561" name="Shape 561" descr="mzm-border.png"/>
          <p:cNvPicPr preferRelativeResize="0"/>
          <p:nvPr/>
        </p:nvPicPr>
        <p:blipFill>
          <a:blip r:embed="rId4">
            <a:alphaModFix/>
          </a:blip>
          <a:stretch>
            <a:fillRect/>
          </a:stretch>
        </p:blipFill>
        <p:spPr>
          <a:xfrm>
            <a:off x="0" y="4935775"/>
            <a:ext cx="9144000" cy="207724"/>
          </a:xfrm>
          <a:prstGeom prst="rect">
            <a:avLst/>
          </a:prstGeom>
          <a:noFill/>
          <a:ln>
            <a:noFill/>
          </a:ln>
        </p:spPr>
      </p:pic>
      <p:pic>
        <p:nvPicPr>
          <p:cNvPr id="562" name="Shape 562" descr="mzm-border.png"/>
          <p:cNvPicPr preferRelativeResize="0"/>
          <p:nvPr/>
        </p:nvPicPr>
        <p:blipFill>
          <a:blip r:embed="rId4">
            <a:alphaModFix/>
          </a:blip>
          <a:stretch>
            <a:fillRect/>
          </a:stretch>
        </p:blipFill>
        <p:spPr>
          <a:xfrm rot="5400000">
            <a:off x="-2467900" y="2467905"/>
            <a:ext cx="5143500" cy="207700"/>
          </a:xfrm>
          <a:prstGeom prst="rect">
            <a:avLst/>
          </a:prstGeom>
          <a:noFill/>
          <a:ln>
            <a:noFill/>
          </a:ln>
        </p:spPr>
      </p:pic>
      <p:pic>
        <p:nvPicPr>
          <p:cNvPr id="563" name="Shape 563" descr="mzm-border.png"/>
          <p:cNvPicPr preferRelativeResize="0"/>
          <p:nvPr/>
        </p:nvPicPr>
        <p:blipFill>
          <a:blip r:embed="rId4">
            <a:alphaModFix/>
          </a:blip>
          <a:stretch>
            <a:fillRect/>
          </a:stretch>
        </p:blipFill>
        <p:spPr>
          <a:xfrm rot="5400000">
            <a:off x="6468399" y="2467905"/>
            <a:ext cx="5143500" cy="207700"/>
          </a:xfrm>
          <a:prstGeom prst="rect">
            <a:avLst/>
          </a:prstGeom>
          <a:noFill/>
          <a:ln>
            <a:noFill/>
          </a:ln>
        </p:spPr>
      </p:pic>
      <p:pic>
        <p:nvPicPr>
          <p:cNvPr id="564" name="Shape 564" descr="001-writing.png">
            <a:hlinkClick r:id="rId3"/>
          </p:cNvPr>
          <p:cNvPicPr preferRelativeResize="0"/>
          <p:nvPr/>
        </p:nvPicPr>
        <p:blipFill>
          <a:blip r:embed="rId5">
            <a:alphaModFix/>
          </a:blip>
          <a:stretch>
            <a:fillRect/>
          </a:stretch>
        </p:blipFill>
        <p:spPr>
          <a:xfrm>
            <a:off x="3164250" y="1170125"/>
            <a:ext cx="2496949" cy="2496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1316350"/>
            <a:ext cx="8520600" cy="2047200"/>
          </a:xfrm>
          <a:prstGeom prst="rect">
            <a:avLst/>
          </a:prstGeom>
        </p:spPr>
        <p:txBody>
          <a:bodyPr lIns="91425" tIns="91425" rIns="91425" bIns="91425" anchor="t" anchorCtr="0">
            <a:noAutofit/>
          </a:bodyPr>
          <a:lstStyle/>
          <a:p>
            <a:pPr marL="457200" lvl="0" indent="-368300" rtl="0">
              <a:lnSpc>
                <a:spcPct val="200000"/>
              </a:lnSpc>
              <a:spcBef>
                <a:spcPts val="0"/>
              </a:spcBef>
              <a:buSzPct val="100000"/>
              <a:buChar char="●"/>
            </a:pPr>
            <a:r>
              <a:rPr lang="en" sz="2200"/>
              <a:t>Accuse you of trying to make him mad?</a:t>
            </a:r>
          </a:p>
          <a:p>
            <a:pPr marL="457200" lvl="0" indent="-368300" rtl="0">
              <a:lnSpc>
                <a:spcPct val="200000"/>
              </a:lnSpc>
              <a:spcBef>
                <a:spcPts val="0"/>
              </a:spcBef>
              <a:buSzPct val="100000"/>
              <a:buChar char="●"/>
            </a:pPr>
            <a:r>
              <a:rPr lang="en" sz="2200"/>
              <a:t>Blame you for things you have no control over?</a:t>
            </a:r>
          </a:p>
          <a:p>
            <a:pPr marL="457200" lvl="0" indent="-368300" rtl="0">
              <a:lnSpc>
                <a:spcPct val="200000"/>
              </a:lnSpc>
              <a:spcBef>
                <a:spcPts val="0"/>
              </a:spcBef>
              <a:buSzPct val="100000"/>
              <a:buChar char="●"/>
            </a:pPr>
            <a:r>
              <a:rPr lang="en" sz="2200"/>
              <a:t>Talk to his mother disrespectfully like he talks to you?</a:t>
            </a:r>
          </a:p>
          <a:p>
            <a:pPr marL="457200" lvl="0" indent="0" rtl="0">
              <a:lnSpc>
                <a:spcPct val="200000"/>
              </a:lnSpc>
              <a:spcBef>
                <a:spcPts val="0"/>
              </a:spcBef>
              <a:buNone/>
            </a:pPr>
            <a:endParaRPr sz="1400">
              <a:latin typeface="Calibri"/>
              <a:ea typeface="Calibri"/>
              <a:cs typeface="Calibri"/>
              <a:sym typeface="Calibri"/>
            </a:endParaRPr>
          </a:p>
          <a:p>
            <a:pPr lvl="0">
              <a:spcBef>
                <a:spcPts val="0"/>
              </a:spcBef>
              <a:buNone/>
            </a:pPr>
            <a:endParaRPr/>
          </a:p>
        </p:txBody>
      </p:sp>
      <p:sp>
        <p:nvSpPr>
          <p:cNvPr id="105" name="Shape 105"/>
          <p:cNvSpPr txBox="1">
            <a:spLocks noGrp="1"/>
          </p:cNvSpPr>
          <p:nvPr>
            <p:ph type="title"/>
          </p:nvPr>
        </p:nvSpPr>
        <p:spPr>
          <a:xfrm>
            <a:off x="311700" y="491875"/>
            <a:ext cx="8520600" cy="572700"/>
          </a:xfrm>
          <a:prstGeom prst="rect">
            <a:avLst/>
          </a:prstGeom>
        </p:spPr>
        <p:txBody>
          <a:bodyPr lIns="91425" tIns="91425" rIns="91425" bIns="91425" anchor="t" anchorCtr="0">
            <a:noAutofit/>
          </a:bodyPr>
          <a:lstStyle/>
          <a:p>
            <a:pPr lvl="0" algn="ctr" rtl="0">
              <a:spcBef>
                <a:spcPts val="0"/>
              </a:spcBef>
              <a:buNone/>
            </a:pPr>
            <a:r>
              <a:rPr lang="en" b="1"/>
              <a:t>DOES YOUR MAN...</a:t>
            </a:r>
          </a:p>
        </p:txBody>
      </p:sp>
      <p:pic>
        <p:nvPicPr>
          <p:cNvPr id="106" name="Shape 106"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07" name="Shape 107"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08" name="Shape 108"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09" name="Shape 109"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311700" y="790975"/>
            <a:ext cx="8520600" cy="3397200"/>
          </a:xfrm>
          <a:prstGeom prst="rect">
            <a:avLst/>
          </a:prstGeom>
        </p:spPr>
        <p:txBody>
          <a:bodyPr lIns="91425" tIns="91425" rIns="91425" bIns="91425" anchor="t" anchorCtr="0">
            <a:noAutofit/>
          </a:bodyPr>
          <a:lstStyle/>
          <a:p>
            <a:pPr marL="0" lvl="0" indent="0" algn="ctr" rtl="0">
              <a:lnSpc>
                <a:spcPct val="200000"/>
              </a:lnSpc>
              <a:spcBef>
                <a:spcPts val="0"/>
              </a:spcBef>
              <a:spcAft>
                <a:spcPts val="0"/>
              </a:spcAft>
              <a:buNone/>
            </a:pPr>
            <a:r>
              <a:rPr lang="en" sz="3000">
                <a:solidFill>
                  <a:schemeClr val="dk1"/>
                </a:solidFill>
              </a:rPr>
              <a:t>Each of these behaviors is </a:t>
            </a:r>
            <a:r>
              <a:rPr lang="en" sz="3000" b="1">
                <a:solidFill>
                  <a:srgbClr val="FF0000"/>
                </a:solidFill>
              </a:rPr>
              <a:t>verbal abuse</a:t>
            </a:r>
            <a:r>
              <a:rPr lang="en" sz="3000">
                <a:solidFill>
                  <a:schemeClr val="dk1"/>
                </a:solidFill>
              </a:rPr>
              <a:t>. </a:t>
            </a:r>
          </a:p>
          <a:p>
            <a:pPr marL="0" lvl="0" indent="-69850" algn="ctr" rtl="0">
              <a:lnSpc>
                <a:spcPct val="200000"/>
              </a:lnSpc>
              <a:spcBef>
                <a:spcPts val="0"/>
              </a:spcBef>
              <a:spcAft>
                <a:spcPts val="0"/>
              </a:spcAft>
              <a:buClr>
                <a:schemeClr val="dk1"/>
              </a:buClr>
              <a:buSzPct val="36666"/>
              <a:buFont typeface="Arial"/>
              <a:buNone/>
            </a:pPr>
            <a:r>
              <a:rPr lang="en" sz="3000">
                <a:solidFill>
                  <a:schemeClr val="dk1"/>
                </a:solidFill>
              </a:rPr>
              <a:t>The more you answered “</a:t>
            </a:r>
            <a:r>
              <a:rPr lang="en" sz="3000" b="1">
                <a:solidFill>
                  <a:srgbClr val="FF0000"/>
                </a:solidFill>
              </a:rPr>
              <a:t>Yes</a:t>
            </a:r>
            <a:r>
              <a:rPr lang="en" sz="3000">
                <a:solidFill>
                  <a:schemeClr val="dk1"/>
                </a:solidFill>
              </a:rPr>
              <a:t>,” the more control he has over you </a:t>
            </a:r>
            <a:r>
              <a:rPr lang="en" sz="3000">
                <a:solidFill>
                  <a:srgbClr val="000000"/>
                </a:solidFill>
              </a:rPr>
              <a:t>and the MORE </a:t>
            </a:r>
          </a:p>
          <a:p>
            <a:pPr marL="0" lvl="0" indent="-69850" algn="ctr" rtl="0">
              <a:lnSpc>
                <a:spcPct val="200000"/>
              </a:lnSpc>
              <a:spcBef>
                <a:spcPts val="0"/>
              </a:spcBef>
              <a:spcAft>
                <a:spcPts val="0"/>
              </a:spcAft>
              <a:buClr>
                <a:schemeClr val="dk1"/>
              </a:buClr>
              <a:buSzPct val="36666"/>
              <a:buFont typeface="Arial"/>
              <a:buNone/>
            </a:pPr>
            <a:r>
              <a:rPr lang="en" sz="3000">
                <a:solidFill>
                  <a:srgbClr val="000000"/>
                </a:solidFill>
              </a:rPr>
              <a:t>DESPERATE YOU MAY BE FOR A CHANGE.</a:t>
            </a:r>
          </a:p>
          <a:p>
            <a:pPr lvl="0" rtl="0">
              <a:lnSpc>
                <a:spcPct val="100000"/>
              </a:lnSpc>
              <a:spcBef>
                <a:spcPts val="0"/>
              </a:spcBef>
              <a:spcAft>
                <a:spcPts val="0"/>
              </a:spcAft>
              <a:buClr>
                <a:schemeClr val="dk1"/>
              </a:buClr>
              <a:buSzPct val="39285"/>
              <a:buFont typeface="Arial"/>
              <a:buNone/>
            </a:pPr>
            <a:endParaRPr sz="2800">
              <a:solidFill>
                <a:schemeClr val="dk1"/>
              </a:solidFill>
            </a:endParaRPr>
          </a:p>
          <a:p>
            <a:pPr lvl="0">
              <a:spcBef>
                <a:spcPts val="0"/>
              </a:spcBef>
              <a:buNone/>
            </a:pPr>
            <a:endParaRPr/>
          </a:p>
        </p:txBody>
      </p:sp>
      <p:pic>
        <p:nvPicPr>
          <p:cNvPr id="115" name="Shape 11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16" name="Shape 11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17" name="Shape 11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18" name="Shape 11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b="1"/>
              <a:t>I promise to show you:</a:t>
            </a:r>
            <a:r>
              <a:rPr lang="en"/>
              <a:t> </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68300" rtl="0">
              <a:lnSpc>
                <a:spcPct val="200000"/>
              </a:lnSpc>
              <a:spcBef>
                <a:spcPts val="0"/>
              </a:spcBef>
              <a:spcAft>
                <a:spcPts val="0"/>
              </a:spcAft>
              <a:buClr>
                <a:schemeClr val="dk1"/>
              </a:buClr>
              <a:buSzPct val="100000"/>
            </a:pPr>
            <a:r>
              <a:rPr lang="en" sz="2200"/>
              <a:t>H</a:t>
            </a:r>
            <a:r>
              <a:rPr lang="en" sz="2200">
                <a:solidFill>
                  <a:schemeClr val="dk1"/>
                </a:solidFill>
              </a:rPr>
              <a:t>ow to recognize verbal abuse</a:t>
            </a:r>
          </a:p>
          <a:p>
            <a:pPr marL="457200" lvl="0" indent="-368300" rtl="0">
              <a:lnSpc>
                <a:spcPct val="200000"/>
              </a:lnSpc>
              <a:spcBef>
                <a:spcPts val="0"/>
              </a:spcBef>
              <a:spcAft>
                <a:spcPts val="0"/>
              </a:spcAft>
              <a:buClr>
                <a:schemeClr val="dk1"/>
              </a:buClr>
              <a:buSzPct val="100000"/>
            </a:pPr>
            <a:r>
              <a:rPr lang="en" sz="2200"/>
              <a:t>H</a:t>
            </a:r>
            <a:r>
              <a:rPr lang="en" sz="2200">
                <a:solidFill>
                  <a:schemeClr val="dk1"/>
                </a:solidFill>
              </a:rPr>
              <a:t>ow to know if your man is capable of changing </a:t>
            </a:r>
          </a:p>
          <a:p>
            <a:pPr marL="457200" lvl="0" indent="-228600" rtl="0">
              <a:lnSpc>
                <a:spcPct val="200000"/>
              </a:lnSpc>
              <a:spcBef>
                <a:spcPts val="0"/>
              </a:spcBef>
              <a:spcAft>
                <a:spcPts val="0"/>
              </a:spcAft>
              <a:buClr>
                <a:schemeClr val="dk1"/>
              </a:buClr>
            </a:pPr>
            <a:r>
              <a:rPr lang="en" sz="2200"/>
              <a:t>Wh</a:t>
            </a:r>
            <a:r>
              <a:rPr lang="en" sz="2200">
                <a:solidFill>
                  <a:schemeClr val="dk1"/>
                </a:solidFill>
              </a:rPr>
              <a:t>at you can do </a:t>
            </a:r>
            <a:r>
              <a:rPr lang="en" sz="2200" b="1">
                <a:solidFill>
                  <a:schemeClr val="dk1"/>
                </a:solidFill>
              </a:rPr>
              <a:t>TO IMPROVE YOUR LIFE IMMEDIATELY!</a:t>
            </a:r>
            <a:r>
              <a:rPr lang="en" sz="2200">
                <a:solidFill>
                  <a:schemeClr val="dk1"/>
                </a:solidFill>
              </a:rPr>
              <a:t>  </a:t>
            </a:r>
            <a:r>
              <a:rPr lang="en">
                <a:solidFill>
                  <a:schemeClr val="dk1"/>
                </a:solidFill>
              </a:rPr>
              <a:t> </a:t>
            </a:r>
          </a:p>
          <a:p>
            <a:pPr lvl="0">
              <a:spcBef>
                <a:spcPts val="0"/>
              </a:spcBef>
              <a:buNone/>
            </a:pPr>
            <a:endParaRPr/>
          </a:p>
        </p:txBody>
      </p:sp>
      <p:pic>
        <p:nvPicPr>
          <p:cNvPr id="125" name="Shape 125"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26" name="Shape 126"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27" name="Shape 127"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28" name="Shape 128"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2200">
                <a:solidFill>
                  <a:srgbClr val="333333"/>
                </a:solidFill>
                <a:highlight>
                  <a:srgbClr val="FFFFFF"/>
                </a:highlight>
              </a:rPr>
              <a:t>It took me 22 years to realize I was in a verbally abusive marriage.</a:t>
            </a:r>
          </a:p>
          <a:p>
            <a:pPr lvl="0">
              <a:spcBef>
                <a:spcPts val="0"/>
              </a:spcBef>
              <a:buNone/>
            </a:pPr>
            <a:r>
              <a:rPr lang="en" sz="2200">
                <a:solidFill>
                  <a:srgbClr val="333333"/>
                </a:solidFill>
                <a:highlight>
                  <a:srgbClr val="FFFFFF"/>
                </a:highlight>
              </a:rPr>
              <a:t>I don’t want it to take you that long!</a:t>
            </a:r>
          </a:p>
          <a:p>
            <a:pPr lvl="0">
              <a:spcBef>
                <a:spcPts val="0"/>
              </a:spcBef>
              <a:buNone/>
            </a:pPr>
            <a:r>
              <a:rPr lang="en" sz="2200">
                <a:solidFill>
                  <a:srgbClr val="333333"/>
                </a:solidFill>
                <a:highlight>
                  <a:srgbClr val="FFFFFF"/>
                </a:highlight>
              </a:rPr>
              <a:t>I want to see you </a:t>
            </a:r>
            <a:r>
              <a:rPr lang="en" sz="2200" b="1">
                <a:solidFill>
                  <a:srgbClr val="333333"/>
                </a:solidFill>
                <a:highlight>
                  <a:srgbClr val="FFFFFF"/>
                </a:highlight>
              </a:rPr>
              <a:t>THRIVING,</a:t>
            </a:r>
            <a:r>
              <a:rPr lang="en" sz="2200">
                <a:solidFill>
                  <a:srgbClr val="333333"/>
                </a:solidFill>
                <a:highlight>
                  <a:srgbClr val="FFFFFF"/>
                </a:highlight>
              </a:rPr>
              <a:t> not just surviving. </a:t>
            </a:r>
          </a:p>
          <a:p>
            <a:pPr lvl="0">
              <a:spcBef>
                <a:spcPts val="0"/>
              </a:spcBef>
              <a:buNone/>
            </a:pPr>
            <a:r>
              <a:rPr lang="en" sz="3000">
                <a:solidFill>
                  <a:srgbClr val="333333"/>
                </a:solidFill>
                <a:highlight>
                  <a:srgbClr val="FFFFFF"/>
                </a:highlight>
              </a:rPr>
              <a:t>BECAUSE Once you recognize the pattern,</a:t>
            </a:r>
            <a:r>
              <a:rPr lang="en" sz="2200">
                <a:solidFill>
                  <a:srgbClr val="333333"/>
                </a:solidFill>
                <a:highlight>
                  <a:srgbClr val="FFFFFF"/>
                </a:highlight>
              </a:rPr>
              <a:t> you have the power to change the entire dynamics of your relationship with yourself and others.</a:t>
            </a:r>
          </a:p>
          <a:p>
            <a:pPr lvl="0">
              <a:spcBef>
                <a:spcPts val="0"/>
              </a:spcBef>
              <a:buNone/>
            </a:pPr>
            <a:endParaRPr sz="2200">
              <a:solidFill>
                <a:srgbClr val="333333"/>
              </a:solidFill>
              <a:highlight>
                <a:srgbClr val="FFFFFF"/>
              </a:highlight>
            </a:endParaRPr>
          </a:p>
        </p:txBody>
      </p:sp>
      <p:pic>
        <p:nvPicPr>
          <p:cNvPr id="134" name="Shape 134" descr="mzm-border.png"/>
          <p:cNvPicPr preferRelativeResize="0"/>
          <p:nvPr/>
        </p:nvPicPr>
        <p:blipFill>
          <a:blip r:embed="rId3">
            <a:alphaModFix/>
          </a:blip>
          <a:stretch>
            <a:fillRect/>
          </a:stretch>
        </p:blipFill>
        <p:spPr>
          <a:xfrm>
            <a:off x="0" y="4935775"/>
            <a:ext cx="9144000" cy="207724"/>
          </a:xfrm>
          <a:prstGeom prst="rect">
            <a:avLst/>
          </a:prstGeom>
          <a:noFill/>
          <a:ln>
            <a:noFill/>
          </a:ln>
        </p:spPr>
      </p:pic>
      <p:pic>
        <p:nvPicPr>
          <p:cNvPr id="135" name="Shape 135" descr="mzm-border.png"/>
          <p:cNvPicPr preferRelativeResize="0"/>
          <p:nvPr/>
        </p:nvPicPr>
        <p:blipFill>
          <a:blip r:embed="rId3">
            <a:alphaModFix/>
          </a:blip>
          <a:stretch>
            <a:fillRect/>
          </a:stretch>
        </p:blipFill>
        <p:spPr>
          <a:xfrm>
            <a:off x="0" y="0"/>
            <a:ext cx="9144000" cy="207724"/>
          </a:xfrm>
          <a:prstGeom prst="rect">
            <a:avLst/>
          </a:prstGeom>
          <a:noFill/>
          <a:ln>
            <a:noFill/>
          </a:ln>
        </p:spPr>
      </p:pic>
      <p:pic>
        <p:nvPicPr>
          <p:cNvPr id="136" name="Shape 136" descr="mzm-border.png"/>
          <p:cNvPicPr preferRelativeResize="0"/>
          <p:nvPr/>
        </p:nvPicPr>
        <p:blipFill>
          <a:blip r:embed="rId3">
            <a:alphaModFix/>
          </a:blip>
          <a:stretch>
            <a:fillRect/>
          </a:stretch>
        </p:blipFill>
        <p:spPr>
          <a:xfrm rot="5400000">
            <a:off x="-2467900" y="2467905"/>
            <a:ext cx="5143500" cy="207700"/>
          </a:xfrm>
          <a:prstGeom prst="rect">
            <a:avLst/>
          </a:prstGeom>
          <a:noFill/>
          <a:ln>
            <a:noFill/>
          </a:ln>
        </p:spPr>
      </p:pic>
      <p:pic>
        <p:nvPicPr>
          <p:cNvPr id="137" name="Shape 137" descr="mzm-border.png"/>
          <p:cNvPicPr preferRelativeResize="0"/>
          <p:nvPr/>
        </p:nvPicPr>
        <p:blipFill>
          <a:blip r:embed="rId3">
            <a:alphaModFix/>
          </a:blip>
          <a:stretch>
            <a:fillRect/>
          </a:stretch>
        </p:blipFill>
        <p:spPr>
          <a:xfrm rot="5400000">
            <a:off x="6468399" y="2467905"/>
            <a:ext cx="5143500" cy="207700"/>
          </a:xfrm>
          <a:prstGeom prst="rect">
            <a:avLst/>
          </a:prstGeom>
          <a:noFill/>
          <a:ln>
            <a:noFill/>
          </a:ln>
        </p:spPr>
      </p:pic>
      <p:sp>
        <p:nvSpPr>
          <p:cNvPr id="138" name="Shape 138"/>
          <p:cNvSpPr txBox="1"/>
          <p:nvPr/>
        </p:nvSpPr>
        <p:spPr>
          <a:xfrm>
            <a:off x="490375" y="420175"/>
            <a:ext cx="8206200" cy="732300"/>
          </a:xfrm>
          <a:prstGeom prst="rect">
            <a:avLst/>
          </a:prstGeom>
          <a:noFill/>
          <a:ln>
            <a:noFill/>
          </a:ln>
        </p:spPr>
        <p:txBody>
          <a:bodyPr lIns="91425" tIns="91425" rIns="91425" bIns="91425" anchor="t" anchorCtr="0">
            <a:noAutofit/>
          </a:bodyPr>
          <a:lstStyle/>
          <a:p>
            <a:pPr lvl="0">
              <a:spcBef>
                <a:spcPts val="0"/>
              </a:spcBef>
              <a:buNone/>
            </a:pPr>
            <a:r>
              <a:rPr lang="en" b="1"/>
              <a:t>		</a:t>
            </a:r>
            <a:r>
              <a:rPr lang="en" sz="2400" b="1"/>
              <a:t>WHY AM I MENTORING LADIES LIKE YOU?</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1675</Words>
  <Application>Microsoft Macintosh PowerPoint</Application>
  <PresentationFormat>On-screen Show (16:9)</PresentationFormat>
  <Paragraphs>186</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Ultra</vt:lpstr>
      <vt:lpstr>Calibri</vt:lpstr>
      <vt:lpstr>Arial</vt:lpstr>
      <vt:lpstr>Verdana</vt:lpstr>
      <vt:lpstr>Quattrocento Sans</vt:lpstr>
      <vt:lpstr>Simple Light</vt:lpstr>
      <vt:lpstr>Free Your Voice</vt:lpstr>
      <vt:lpstr>TIRED OF THIS?</vt:lpstr>
      <vt:lpstr>TIRED OF YOUR MAN...</vt:lpstr>
      <vt:lpstr>DOES YOUR MAN...</vt:lpstr>
      <vt:lpstr>Dismiss your concerns about topics  as if you have no right to your opinion? Stop talking to you or withhold  affection when you speak your truth?  </vt:lpstr>
      <vt:lpstr>Accuse you of trying to make him mad? Blame you for things you have no control over? Talk to his mother disrespectfully like he talks to you?  </vt:lpstr>
      <vt:lpstr>PowerPoint Presentation</vt:lpstr>
      <vt:lpstr>I promise to show you: </vt:lpstr>
      <vt:lpstr>PowerPoint Presentation</vt:lpstr>
      <vt:lpstr>ARE YOU PRAYING HE WILL CHANGE?</vt:lpstr>
      <vt:lpstr>ARE YOU CONFUSED AND TORMENTED because everything you’ve tried has failed?   </vt:lpstr>
      <vt:lpstr>Do long to feel his his arms around you? Do you crave him staring into your eyes and really listening to you?  Do you want to talk at a level deeper than the kitchen sink?</vt:lpstr>
      <vt:lpstr>PowerPoint Presentation</vt:lpstr>
      <vt:lpstr>As I shared tidbits from my day teaching,</vt:lpstr>
      <vt:lpstr>PowerPoint Presentation</vt:lpstr>
      <vt:lpstr>PowerPoint Presentation</vt:lpstr>
      <vt:lpstr>I WANTED</vt:lpstr>
      <vt:lpstr>PowerPoint Presentation</vt:lpstr>
      <vt:lpstr>PowerPoint Presentation</vt:lpstr>
      <vt:lpstr>How do you know if your man can change?</vt:lpstr>
      <vt:lpstr>A man is likely to change  IF HE: </vt:lpstr>
      <vt:lpstr>PowerPoint Presentation</vt:lpstr>
      <vt:lpstr>I GET IT!</vt:lpstr>
      <vt:lpstr>PowerPoint Presentation</vt:lpstr>
      <vt:lpstr>Insight #1    YOU’RE THE ONLY ONE WHO CAN SPEAK YOUR TRUTH!   Your man’s definition of you is not WHO YOU ARE.    </vt:lpstr>
      <vt:lpstr>Insight #2  You can NOT change your man. You can ONLY CHANGE YOURSELF.  He will chose to change with you . . . or not.</vt:lpstr>
      <vt:lpstr>PowerPoint Presentation</vt:lpstr>
      <vt:lpstr>PowerPoint Presentation</vt:lpstr>
      <vt:lpstr>PowerPoint Presentation</vt:lpstr>
      <vt:lpstr>It’s your time. You’re important.   Come home to yourself.     </vt:lpstr>
      <vt:lpstr>DO WHAT YOU LOVE! Make yourself smile! 😊  </vt:lpstr>
      <vt:lpstr>How do you cope when he verbally assaults you?  WHAT’S YOUR ESCAPE ACTIVITY?  </vt:lpstr>
      <vt:lpstr>REPEAT THIS MANTRA: “I want to escape this verbal abuse. I have a right to get away from it. I deserve to be treated with respect.”   Then: Immerse yourself in your PRE-DETERMINED ESCAPE ACTIVITY for at least 30 minutes. ENJOY YOUR ESCAPE.</vt:lpstr>
      <vt:lpstr>I CAN SHOW YOU HOW TO  . . .</vt:lpstr>
      <vt:lpstr>ARE YOU READY TO . . .</vt:lpstr>
      <vt:lpstr>PowerPoint Presentation</vt:lpstr>
      <vt:lpstr>PowerPoint Presentation</vt:lpstr>
      <vt:lpstr>I’d make excuses for him.</vt:lpstr>
      <vt:lpstr>DONE MAKING EXCUSES?</vt:lpstr>
      <vt:lpstr>PowerPoint Presentation</vt:lpstr>
      <vt:lpstr>WHEN YOU WORK WITH ME...</vt:lpstr>
      <vt:lpstr>Sweetheart, IF YOU’RE LOOKING for a new approach to life--one that will  allow your joy to bubble into  everything you do and into  everyone you meet,  I’M THE MENTOR FOR YOU!        </vt:lpstr>
      <vt:lpstr>ARE YOU READY FOR A REAL CHANGE THAT STICKS?  ARE YOU READY TO STOP THE CYCLE OF ABUSE AND BE  FREE TO SPEAK?</vt:lpstr>
      <vt:lpstr>I developed this 8-week course packed full of insights I’ve gained by working with a master life coach for OVER 6 YEARS.  I KNOW MY PROGRAM WORKS.   I’M LIVING PROOF! </vt:lpstr>
      <vt:lpstr>I CHANGED MY LIFE.  YOU CAN, TOO!</vt:lpstr>
      <vt:lpstr>   </vt:lpstr>
      <vt:lpstr>YOU HAVE TREASURES WAITING TO BE UNLOCKED. I HAVE THE KEYS! </vt:lpstr>
      <vt:lpstr>I’d love to hear what your Escape Activity is  and how it helps you! </vt:lpstr>
      <vt:lpstr>Want to learn more?</vt:lpstr>
      <vt:lpstr>One more thing...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Your Voice</dc:title>
  <cp:lastModifiedBy>Michele Zirkle</cp:lastModifiedBy>
  <cp:revision>1</cp:revision>
  <dcterms:modified xsi:type="dcterms:W3CDTF">2021-12-03T22:53:13Z</dcterms:modified>
</cp:coreProperties>
</file>